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7" r:id="rId2"/>
    <p:sldId id="404" r:id="rId3"/>
    <p:sldId id="258" r:id="rId4"/>
    <p:sldId id="259" r:id="rId5"/>
    <p:sldId id="38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89" r:id="rId22"/>
    <p:sldId id="390" r:id="rId23"/>
    <p:sldId id="391" r:id="rId24"/>
    <p:sldId id="392" r:id="rId25"/>
    <p:sldId id="393" r:id="rId26"/>
    <p:sldId id="281" r:id="rId27"/>
    <p:sldId id="276" r:id="rId28"/>
    <p:sldId id="277" r:id="rId29"/>
    <p:sldId id="278" r:id="rId30"/>
    <p:sldId id="345" r:id="rId31"/>
    <p:sldId id="346" r:id="rId32"/>
    <p:sldId id="342" r:id="rId33"/>
    <p:sldId id="344" r:id="rId34"/>
    <p:sldId id="343" r:id="rId35"/>
    <p:sldId id="280" r:id="rId36"/>
    <p:sldId id="282" r:id="rId37"/>
    <p:sldId id="283" r:id="rId38"/>
    <p:sldId id="285" r:id="rId39"/>
    <p:sldId id="286" r:id="rId40"/>
    <p:sldId id="287" r:id="rId41"/>
    <p:sldId id="409" r:id="rId42"/>
    <p:sldId id="410" r:id="rId43"/>
    <p:sldId id="41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56" autoAdjust="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8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4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B76B43-63E8-F248-8340-E39B6D3EEFE5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78E532-61BF-2442-8DBF-CDBDA3E42D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47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78E532-61BF-2442-8DBF-CDBDA3E42D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3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54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32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51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99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38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26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78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1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589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94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34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05120-A5BC-5D48-BE93-92576F869D66}" type="datetimeFigureOut">
              <a:rPr lang="en-US" smtClean="0"/>
              <a:t>4/11/2016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254DB-A2F8-C241-A817-735642FDF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05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Nicole.greggs@browardschools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wav"/><Relationship Id="rId1" Type="http://schemas.microsoft.com/office/2007/relationships/media" Target="../media/media25.wav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wav"/><Relationship Id="rId1" Type="http://schemas.microsoft.com/office/2007/relationships/media" Target="../media/media26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wav"/><Relationship Id="rId1" Type="http://schemas.microsoft.com/office/2007/relationships/media" Target="../media/media27.wav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av"/><Relationship Id="rId1" Type="http://schemas.microsoft.com/office/2007/relationships/media" Target="../media/media28.wav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wav"/><Relationship Id="rId1" Type="http://schemas.microsoft.com/office/2007/relationships/media" Target="../media/media29.wav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wav"/><Relationship Id="rId1" Type="http://schemas.microsoft.com/office/2007/relationships/media" Target="../media/media30.wav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wav"/><Relationship Id="rId1" Type="http://schemas.microsoft.com/office/2007/relationships/media" Target="../media/media31.wav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wav"/><Relationship Id="rId1" Type="http://schemas.microsoft.com/office/2007/relationships/media" Target="../media/media32.wav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wav"/><Relationship Id="rId1" Type="http://schemas.microsoft.com/office/2007/relationships/media" Target="../media/media33.wav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av"/><Relationship Id="rId1" Type="http://schemas.microsoft.com/office/2007/relationships/media" Target="../media/media35.wav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wav"/><Relationship Id="rId1" Type="http://schemas.microsoft.com/office/2007/relationships/media" Target="../media/media36.wav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wav"/><Relationship Id="rId1" Type="http://schemas.microsoft.com/office/2007/relationships/media" Target="../media/media37.wav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wav"/><Relationship Id="rId1" Type="http://schemas.microsoft.com/office/2007/relationships/media" Target="../media/media38.wav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wav"/><Relationship Id="rId1" Type="http://schemas.microsoft.com/office/2007/relationships/media" Target="../media/media39.wav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6.png"/><Relationship Id="rId4" Type="http://schemas.openxmlformats.org/officeDocument/2006/relationships/hyperlink" Target="http://www.musicmakerscamp.com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wav"/><Relationship Id="rId1" Type="http://schemas.microsoft.com/office/2007/relationships/media" Target="../media/media41.wa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88737"/>
            <a:ext cx="7772400" cy="2811713"/>
          </a:xfrm>
        </p:spPr>
        <p:txBody>
          <a:bodyPr>
            <a:normAutofit/>
          </a:bodyPr>
          <a:lstStyle/>
          <a:p>
            <a:r>
              <a:rPr lang="en-US" sz="6600" b="1" u="sng" dirty="0"/>
              <a:t>MUSIC THEORY – LEVEL 3-4: Part 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Compiled by Nicole Greggs, </a:t>
            </a:r>
            <a:r>
              <a:rPr lang="en-US" dirty="0" err="1"/>
              <a:t>NBCT</a:t>
            </a:r>
            <a:endParaRPr lang="en-US" dirty="0"/>
          </a:p>
          <a:p>
            <a:r>
              <a:rPr lang="en-US" dirty="0"/>
              <a:t>Plantation Park Elementary School</a:t>
            </a:r>
          </a:p>
          <a:p>
            <a:r>
              <a:rPr lang="en-US" dirty="0"/>
              <a:t>Broward County, FL </a:t>
            </a:r>
          </a:p>
          <a:p>
            <a:r>
              <a:rPr lang="en-US" dirty="0">
                <a:hlinkClick r:id="rId3"/>
              </a:rPr>
              <a:t>Nicole.greggs@browardschools.com</a:t>
            </a:r>
            <a:r>
              <a:rPr lang="en-US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33900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REPEAT 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48" y="1919111"/>
            <a:ext cx="8378119" cy="3005667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817" y="4761852"/>
            <a:ext cx="4528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/>
              <a:t>(PLAY IT AGAIN!) </a:t>
            </a:r>
          </a:p>
        </p:txBody>
      </p:sp>
    </p:spTree>
    <p:extLst>
      <p:ext uri="{BB962C8B-B14F-4D97-AF65-F5344CB8AC3E}">
        <p14:creationId xmlns:p14="http://schemas.microsoft.com/office/powerpoint/2010/main" val="9875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4"/>
    </mc:Choice>
    <mc:Fallback xmlns="">
      <p:transition xmlns:p14="http://schemas.microsoft.com/office/powerpoint/2010/main" spd="slow" advTm="4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5400" dirty="0"/>
              <a:t>THE </a:t>
            </a:r>
            <a:r>
              <a:rPr lang="en-US" sz="5400" b="1" u="sng" dirty="0">
                <a:solidFill>
                  <a:srgbClr val="FF0000"/>
                </a:solidFill>
              </a:rPr>
              <a:t>METER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/>
              <a:t>(AKA </a:t>
            </a:r>
            <a:r>
              <a:rPr lang="en-US" sz="5400" b="1" u="sng" dirty="0">
                <a:solidFill>
                  <a:srgbClr val="FF0000"/>
                </a:solidFill>
              </a:rPr>
              <a:t>TIME SIGNATURE</a:t>
            </a:r>
            <a:r>
              <a:rPr lang="en-US" sz="5400" b="1" u="sng" dirty="0"/>
              <a:t>- </a:t>
            </a:r>
            <a:r>
              <a:rPr lang="en-US" sz="5400" b="1" u="sng" dirty="0" err="1"/>
              <a:t>EG</a:t>
            </a:r>
            <a:r>
              <a:rPr lang="en-US" sz="5400" b="1" u="sng" dirty="0"/>
              <a:t>: 2/4, 3/4, 4/4, 6/8) </a:t>
            </a:r>
            <a:r>
              <a:rPr lang="en-US" sz="5400" dirty="0"/>
              <a:t>TELLS:</a:t>
            </a:r>
          </a:p>
          <a:p>
            <a:r>
              <a:rPr lang="en-US" sz="5400" i="1" dirty="0"/>
              <a:t>HOW MANY BEATS ARE IN EACH MEASURE, AND </a:t>
            </a:r>
          </a:p>
          <a:p>
            <a:r>
              <a:rPr lang="en-US" sz="5400" i="1" dirty="0"/>
              <a:t>WHICH NOTE IS COUNTED AS 1 BEAT.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10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4"/>
    </mc:Choice>
    <mc:Fallback xmlns="">
      <p:transition xmlns:p14="http://schemas.microsoft.com/office/powerpoint/2010/main" spd="slow" advTm="1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6600" b="1" u="sng" dirty="0"/>
              <a:t>4/4 TIME SIGNATURE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59800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>
              <a:buNone/>
            </a:pPr>
            <a:endParaRPr lang="en-US" sz="4600" b="1" dirty="0"/>
          </a:p>
          <a:p>
            <a:pPr marL="0" indent="0">
              <a:buNone/>
            </a:pPr>
            <a:r>
              <a:rPr lang="en-US" sz="4600" b="1" u="sng" dirty="0"/>
              <a:t>TOP 4</a:t>
            </a:r>
            <a:r>
              <a:rPr lang="en-US" sz="4600" b="1" dirty="0"/>
              <a:t>= 4 BEATS PER MEASURE; </a:t>
            </a:r>
          </a:p>
          <a:p>
            <a:pPr marL="0" indent="0">
              <a:buNone/>
            </a:pPr>
            <a:r>
              <a:rPr lang="en-US" sz="4600" b="1" u="sng" dirty="0"/>
              <a:t>BOTTOM 4</a:t>
            </a:r>
            <a:r>
              <a:rPr lang="en-US" sz="4600" b="1" dirty="0"/>
              <a:t>= QUARTER NOTE =1 BEAT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757" y="1600200"/>
            <a:ext cx="6485721" cy="2376311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2667000" y="3487307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32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7"/>
    </mc:Choice>
    <mc:Fallback xmlns="">
      <p:transition xmlns:p14="http://schemas.microsoft.com/office/powerpoint/2010/main" spd="slow" advTm="10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3/4 TIME SIGNATURE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>
              <a:buNone/>
            </a:pPr>
            <a:endParaRPr lang="en-US" sz="6600" b="1" dirty="0"/>
          </a:p>
          <a:p>
            <a:pPr marL="0" indent="0">
              <a:buNone/>
            </a:pPr>
            <a:endParaRPr lang="en-US" sz="6600" b="1" dirty="0"/>
          </a:p>
          <a:p>
            <a:pPr marL="0" indent="0">
              <a:buNone/>
            </a:pPr>
            <a:r>
              <a:rPr lang="en-US" sz="6600" b="1" u="sng" dirty="0"/>
              <a:t>TOP 3</a:t>
            </a:r>
            <a:r>
              <a:rPr lang="en-US" sz="6600" b="1" dirty="0"/>
              <a:t>= 3 BEATS PER MEASURE; </a:t>
            </a:r>
          </a:p>
          <a:p>
            <a:pPr marL="0" indent="0">
              <a:buNone/>
            </a:pPr>
            <a:r>
              <a:rPr lang="en-US" sz="6600" b="1" u="sng" dirty="0"/>
              <a:t>BOTTOM 4</a:t>
            </a:r>
            <a:r>
              <a:rPr lang="en-US" sz="6600" b="1" dirty="0"/>
              <a:t>= QUARTER NOTE =1 BEAT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244" y="1600199"/>
            <a:ext cx="7061199" cy="3052027"/>
          </a:xfrm>
          <a:prstGeom prst="rect">
            <a:avLst/>
          </a:prstGeom>
        </p:spPr>
      </p:pic>
      <p:sp>
        <p:nvSpPr>
          <p:cNvPr id="5" name="Up Arrow 4"/>
          <p:cNvSpPr/>
          <p:nvPr/>
        </p:nvSpPr>
        <p:spPr>
          <a:xfrm>
            <a:off x="2810539" y="3976511"/>
            <a:ext cx="484632" cy="675715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6"/>
    </mc:Choice>
    <mc:Fallback xmlns="">
      <p:transition xmlns:p14="http://schemas.microsoft.com/office/powerpoint/2010/main" spd="slow" advTm="10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2/4 TIME SIGNATURE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u="sng" dirty="0"/>
              <a:t>TOP 2</a:t>
            </a:r>
            <a:r>
              <a:rPr lang="en-US" sz="3600" b="1" dirty="0"/>
              <a:t>= 2 BEATS PER MEASURE; </a:t>
            </a:r>
          </a:p>
          <a:p>
            <a:pPr marL="0" indent="0">
              <a:buNone/>
            </a:pPr>
            <a:r>
              <a:rPr lang="en-US" sz="3600" b="1" u="sng" dirty="0"/>
              <a:t>BOTTOM 4</a:t>
            </a:r>
            <a:r>
              <a:rPr lang="en-US" sz="3600" b="1" dirty="0"/>
              <a:t>= QUARTER NOTE =1 BEAT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552" y="1402419"/>
            <a:ext cx="6956779" cy="2864781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25"/>
    </mc:Choice>
    <mc:Fallback xmlns="">
      <p:transition xmlns:p14="http://schemas.microsoft.com/office/powerpoint/2010/main" spd="slow" advTm="9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5400" b="1" u="sng" dirty="0"/>
              <a:t>6/8 TIME SIGNATURE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u="sng" dirty="0"/>
              <a:t>TOP 6</a:t>
            </a:r>
            <a:r>
              <a:rPr lang="en-US" sz="3600" b="1" dirty="0"/>
              <a:t>= 6 BEATS PER MEASURE; </a:t>
            </a:r>
          </a:p>
          <a:p>
            <a:pPr marL="0" indent="0">
              <a:buNone/>
            </a:pPr>
            <a:r>
              <a:rPr lang="en-US" sz="3600" b="1" u="sng" dirty="0"/>
              <a:t>BOTTOM 8</a:t>
            </a:r>
            <a:r>
              <a:rPr lang="en-US" sz="3600" b="1" dirty="0"/>
              <a:t>= EIGHTH NOTE =1 BEAT</a:t>
            </a:r>
          </a:p>
          <a:p>
            <a:pPr marL="0" indent="0" algn="ctr">
              <a:buNone/>
            </a:pPr>
            <a:endParaRPr lang="en-US" sz="3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13" y="1465616"/>
            <a:ext cx="7559842" cy="266700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4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1"/>
    </mc:Choice>
    <mc:Fallback xmlns="">
      <p:transition xmlns:p14="http://schemas.microsoft.com/office/powerpoint/2010/main" spd="slow" advTm="14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COMMON &amp; CUT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538" y="1751183"/>
            <a:ext cx="8243704" cy="2312817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3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77"/>
    </mc:Choice>
    <mc:Fallback xmlns="">
      <p:transition xmlns:p14="http://schemas.microsoft.com/office/powerpoint/2010/main" spd="slow" advTm="19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THE </a:t>
            </a:r>
            <a:r>
              <a:rPr lang="en-US" sz="5400" b="1" u="sng" dirty="0">
                <a:solidFill>
                  <a:srgbClr val="3366FF"/>
                </a:solidFill>
              </a:rPr>
              <a:t>FIRST</a:t>
            </a:r>
            <a:r>
              <a:rPr lang="en-US" sz="5400" b="1" dirty="0">
                <a:solidFill>
                  <a:srgbClr val="3366FF"/>
                </a:solidFill>
              </a:rPr>
              <a:t> </a:t>
            </a:r>
            <a:r>
              <a:rPr lang="en-US" sz="5400" b="1" dirty="0"/>
              <a:t>BEAT OF A MEASURE</a:t>
            </a:r>
            <a:r>
              <a:rPr lang="en-US" sz="5400" dirty="0"/>
              <a:t> IS ALWAYS THE </a:t>
            </a:r>
            <a:r>
              <a:rPr lang="en-US" sz="5400" b="1" u="sng" dirty="0"/>
              <a:t>STRONGEST</a:t>
            </a:r>
            <a:r>
              <a:rPr lang="en-US" sz="5400" dirty="0"/>
              <a:t>, AND IS CALLED THE </a:t>
            </a:r>
            <a:r>
              <a:rPr lang="en-US" sz="5400" b="1" u="sng" dirty="0">
                <a:solidFill>
                  <a:srgbClr val="0000FF"/>
                </a:solidFill>
              </a:rPr>
              <a:t>DOWNBEAT</a:t>
            </a:r>
            <a:r>
              <a:rPr lang="en-US" sz="5400" dirty="0"/>
              <a:t>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18"/>
    </mc:Choice>
    <mc:Fallback xmlns="">
      <p:transition xmlns:p14="http://schemas.microsoft.com/office/powerpoint/2010/main" spd="slow" advTm="11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METER- DOWNBEAT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t="6338" b="6338"/>
          <a:stretch>
            <a:fillRect/>
          </a:stretch>
        </p:blipFill>
        <p:spPr/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2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18"/>
    </mc:Choice>
    <mc:Fallback xmlns="">
      <p:transition xmlns:p14="http://schemas.microsoft.com/office/powerpoint/2010/main" spd="slow" advTm="9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METER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THE </a:t>
            </a:r>
            <a:r>
              <a:rPr lang="en-US" sz="5400" b="1" u="sng" dirty="0">
                <a:solidFill>
                  <a:srgbClr val="3366FF"/>
                </a:solidFill>
              </a:rPr>
              <a:t>LAST</a:t>
            </a:r>
            <a:r>
              <a:rPr lang="en-US" sz="5400" b="1" dirty="0">
                <a:solidFill>
                  <a:srgbClr val="3366FF"/>
                </a:solidFill>
              </a:rPr>
              <a:t> </a:t>
            </a:r>
            <a:r>
              <a:rPr lang="en-US" sz="5400" b="1" dirty="0"/>
              <a:t>BEAT OF A MEASURE</a:t>
            </a:r>
            <a:r>
              <a:rPr lang="en-US" sz="5400" dirty="0"/>
              <a:t> IS ALWAYS THE </a:t>
            </a:r>
            <a:r>
              <a:rPr lang="en-US" sz="5400" b="1" u="sng" dirty="0"/>
              <a:t>WEAKEST</a:t>
            </a:r>
            <a:r>
              <a:rPr lang="en-US" sz="5400" dirty="0"/>
              <a:t>, AND IS CALLED THE </a:t>
            </a:r>
            <a:r>
              <a:rPr lang="en-US" sz="5400" b="1" u="sng" dirty="0">
                <a:solidFill>
                  <a:srgbClr val="0000FF"/>
                </a:solidFill>
              </a:rPr>
              <a:t>UPBEAT</a:t>
            </a:r>
            <a:r>
              <a:rPr lang="en-US" sz="5400" dirty="0"/>
              <a:t>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0"/>
    </mc:Choice>
    <mc:Fallback xmlns="">
      <p:transition xmlns:p14="http://schemas.microsoft.com/office/powerpoint/2010/main" spd="slow" advTm="8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7"/>
            <a:ext cx="4099447" cy="6255635"/>
          </a:xfrm>
        </p:spPr>
        <p:txBody>
          <a:bodyPr>
            <a:normAutofit/>
          </a:bodyPr>
          <a:lstStyle/>
          <a:p>
            <a:r>
              <a:rPr lang="en-US" sz="6600" b="1" u="sng" dirty="0"/>
              <a:t>ELEMENTS OF MUSIC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372" b="3082"/>
          <a:stretch/>
        </p:blipFill>
        <p:spPr>
          <a:xfrm>
            <a:off x="4099447" y="274637"/>
            <a:ext cx="5044553" cy="6255635"/>
          </a:xfr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4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74"/>
    </mc:Choice>
    <mc:Fallback xmlns="">
      <p:transition xmlns:p14="http://schemas.microsoft.com/office/powerpoint/2010/main" spd="slow" advTm="16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METER- UPBEAT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4399" r="4399"/>
          <a:stretch>
            <a:fillRect/>
          </a:stretch>
        </p:blipFill>
        <p:spPr>
          <a:xfrm>
            <a:off x="457200" y="1614311"/>
            <a:ext cx="8229600" cy="4525963"/>
          </a:xfrm>
        </p:spPr>
      </p:pic>
      <p:sp>
        <p:nvSpPr>
          <p:cNvPr id="5" name="Donut 4"/>
          <p:cNvSpPr/>
          <p:nvPr/>
        </p:nvSpPr>
        <p:spPr>
          <a:xfrm>
            <a:off x="457201" y="1614311"/>
            <a:ext cx="1984022" cy="4924778"/>
          </a:xfrm>
          <a:prstGeom prst="donut">
            <a:avLst>
              <a:gd name="adj" fmla="val 82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08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93"/>
    </mc:Choice>
    <mc:Fallback xmlns="">
      <p:transition xmlns:p14="http://schemas.microsoft.com/office/powerpoint/2010/main" spd="slow" advTm="8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u="sng" dirty="0"/>
              <a:t>CONDUCTING IN 2/4 TIME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835" b="13209"/>
          <a:stretch/>
        </p:blipFill>
        <p:spPr>
          <a:xfrm>
            <a:off x="1706747" y="1459864"/>
            <a:ext cx="5948065" cy="5057110"/>
          </a:xfrm>
        </p:spPr>
      </p:pic>
      <p:sp>
        <p:nvSpPr>
          <p:cNvPr id="5" name="Down Arrow 4"/>
          <p:cNvSpPr/>
          <p:nvPr/>
        </p:nvSpPr>
        <p:spPr>
          <a:xfrm rot="21342505">
            <a:off x="900008" y="1957198"/>
            <a:ext cx="822960" cy="411766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Down Arrow 5"/>
          <p:cNvSpPr/>
          <p:nvPr/>
        </p:nvSpPr>
        <p:spPr>
          <a:xfrm rot="11248279">
            <a:off x="2592891" y="2109598"/>
            <a:ext cx="822960" cy="411766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Down Arrow 6"/>
          <p:cNvSpPr/>
          <p:nvPr/>
        </p:nvSpPr>
        <p:spPr>
          <a:xfrm rot="21342505">
            <a:off x="4466447" y="1957197"/>
            <a:ext cx="822960" cy="4117662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Down Arrow 7"/>
          <p:cNvSpPr/>
          <p:nvPr/>
        </p:nvSpPr>
        <p:spPr>
          <a:xfrm rot="9887481">
            <a:off x="5847293" y="1475338"/>
            <a:ext cx="822960" cy="2879903"/>
          </a:xfrm>
          <a:prstGeom prst="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0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98"/>
    </mc:Choice>
    <mc:Fallback xmlns="">
      <p:transition xmlns:p14="http://schemas.microsoft.com/office/powerpoint/2010/main" spd="slow" advTm="16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u="sng" dirty="0"/>
              <a:t>CONDUCTING IN 3/4 TIME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057" b="889"/>
          <a:stretch/>
        </p:blipFill>
        <p:spPr>
          <a:xfrm>
            <a:off x="2567236" y="1587385"/>
            <a:ext cx="4021609" cy="5139035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6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13"/>
    </mc:Choice>
    <mc:Fallback xmlns="">
      <p:transition xmlns:p14="http://schemas.microsoft.com/office/powerpoint/2010/main" spd="slow" advTm="15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u="sng" dirty="0"/>
              <a:t>CONDUCTING IN 4/4 TIME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023" b="1399"/>
          <a:stretch/>
        </p:blipFill>
        <p:spPr>
          <a:xfrm>
            <a:off x="1984592" y="1417638"/>
            <a:ext cx="5293151" cy="5139159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38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4"/>
    </mc:Choice>
    <mc:Fallback xmlns="">
      <p:transition xmlns:p14="http://schemas.microsoft.com/office/powerpoint/2010/main" spd="slow" advTm="18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u="sng" dirty="0"/>
              <a:t>CONDUCTING IN 6/8 TIME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012" b="749"/>
          <a:stretch/>
        </p:blipFill>
        <p:spPr>
          <a:xfrm>
            <a:off x="1885360" y="1401352"/>
            <a:ext cx="5519951" cy="4829135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8"/>
    </mc:Choice>
    <mc:Fallback xmlns="">
      <p:transition xmlns:p14="http://schemas.microsoft.com/office/powerpoint/2010/main" spd="slow" advTm="29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5400" b="1" u="sng" dirty="0"/>
              <a:t>CONDUCTING COMPARISON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-4511"/>
          <a:stretch/>
        </p:blipFill>
        <p:spPr>
          <a:xfrm>
            <a:off x="181564" y="1417638"/>
            <a:ext cx="8749092" cy="5232402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3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9"/>
    </mc:Choice>
    <mc:Fallback xmlns="">
      <p:transition xmlns:p14="http://schemas.microsoft.com/office/powerpoint/2010/main" spd="slow" advTm="1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384" y="274637"/>
            <a:ext cx="3445983" cy="6391954"/>
          </a:xfrm>
          <a:ln>
            <a:solidFill>
              <a:srgbClr val="FF0000"/>
            </a:solidFill>
          </a:ln>
        </p:spPr>
        <p:txBody>
          <a:bodyPr>
            <a:noAutofit/>
          </a:bodyPr>
          <a:lstStyle/>
          <a:p>
            <a:r>
              <a:rPr lang="en-US" sz="6600" b="1" u="sng" dirty="0"/>
              <a:t>NOTES ARE SOUND; RESTS ARE SILENCE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445" r="8796" b="4879"/>
          <a:stretch/>
        </p:blipFill>
        <p:spPr>
          <a:xfrm>
            <a:off x="3791127" y="410825"/>
            <a:ext cx="5210477" cy="6143722"/>
          </a:xfr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01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4"/>
    </mc:Choice>
    <mc:Fallback xmlns="">
      <p:transition xmlns:p14="http://schemas.microsoft.com/office/powerpoint/2010/main" spd="slow" advTm="12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5400" b="1" u="sng" dirty="0"/>
              <a:t>QUARTER NOTE</a:t>
            </a:r>
            <a:r>
              <a:rPr lang="en-US" sz="5400" b="1" dirty="0"/>
              <a:t>- “TA”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/>
              <a:t>1 BEAT OF SOUND (4/4)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9462" y="3361998"/>
            <a:ext cx="1857338" cy="123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0222" y="1311807"/>
            <a:ext cx="2044700" cy="3723040"/>
          </a:xfrm>
          <a:prstGeom prst="rect">
            <a:avLst/>
          </a:prstGeom>
        </p:spPr>
      </p:pic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30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3"/>
    </mc:Choice>
    <mc:Fallback xmlns="">
      <p:transition xmlns:p14="http://schemas.microsoft.com/office/powerpoint/2010/main" spd="slow" advTm="6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5400" b="1" u="sng" dirty="0"/>
              <a:t>2 EIGHTH NOTES</a:t>
            </a:r>
            <a:r>
              <a:rPr lang="en-US" sz="5400" b="1" dirty="0"/>
              <a:t>- “TI-TI”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/>
              <a:t>2 SOUNDS IN 1 BEAT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5410" y="1393509"/>
            <a:ext cx="4250694" cy="3263158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73"/>
    </mc:Choice>
    <mc:Fallback xmlns="">
      <p:transition xmlns:p14="http://schemas.microsoft.com/office/powerpoint/2010/main" spd="slow" advTm="5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sz="5400" b="1" u="sng" dirty="0"/>
              <a:t>QUARTER REST- THINK </a:t>
            </a:r>
            <a:r>
              <a:rPr lang="en-US" sz="5400" b="1" dirty="0"/>
              <a:t>“</a:t>
            </a:r>
            <a:r>
              <a:rPr lang="en-US" sz="5400" b="1" dirty="0" err="1"/>
              <a:t>SH</a:t>
            </a:r>
            <a:r>
              <a:rPr lang="en-US" sz="5400" b="1" dirty="0"/>
              <a:t>!”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/>
              <a:t>1 BEAT OF SILENCE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0500" y="1911523"/>
            <a:ext cx="1130300" cy="278130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6"/>
    </mc:Choice>
    <mc:Fallback xmlns="">
      <p:transition xmlns:p14="http://schemas.microsoft.com/office/powerpoint/2010/main" spd="slow" advTm="6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u="sng" dirty="0"/>
              <a:t>RHYTHM= DURATION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b="1" i="1" dirty="0"/>
              <a:t>RHYTHM IS PATTERNS</a:t>
            </a:r>
            <a:r>
              <a:rPr lang="en-US" sz="4800" dirty="0"/>
              <a:t> OF LONG AND SHORT SOUNDS. </a:t>
            </a:r>
          </a:p>
          <a:p>
            <a:r>
              <a:rPr lang="en-US" sz="4800" b="1" u="sng" dirty="0">
                <a:solidFill>
                  <a:srgbClr val="0000FF"/>
                </a:solidFill>
              </a:rPr>
              <a:t>EXAMPLES: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748" y="4001543"/>
            <a:ext cx="8173411" cy="2703513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4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7"/>
    </mc:Choice>
    <mc:Fallback xmlns="">
      <p:transition xmlns:p14="http://schemas.microsoft.com/office/powerpoint/2010/main" spd="slow" advTm="16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5400" b="1" u="sng" dirty="0"/>
              <a:t>EIGHTH NOTE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1/2 BEAT OF SOUND (4/4)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124" b="7567"/>
          <a:stretch/>
        </p:blipFill>
        <p:spPr>
          <a:xfrm>
            <a:off x="2035043" y="1417638"/>
            <a:ext cx="5192381" cy="4014218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87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4"/>
    </mc:Choice>
    <mc:Fallback xmlns="">
      <p:transition xmlns:p14="http://schemas.microsoft.com/office/powerpoint/2010/main" spd="slow" advTm="6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5400" b="1" u="sng" dirty="0"/>
              <a:t>EIGHTH NOTE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4800" b="1" dirty="0"/>
          </a:p>
          <a:p>
            <a:pPr marL="0" indent="0" algn="ctr">
              <a:buNone/>
            </a:pPr>
            <a:r>
              <a:rPr lang="en-US" sz="4800" b="1" dirty="0">
                <a:solidFill>
                  <a:srgbClr val="0000FF"/>
                </a:solidFill>
              </a:rPr>
              <a:t>1 BEAT OF SOUND (6/8)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124" b="7567"/>
          <a:stretch/>
        </p:blipFill>
        <p:spPr>
          <a:xfrm>
            <a:off x="2035043" y="1417638"/>
            <a:ext cx="5192381" cy="4014218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06"/>
    </mc:Choice>
    <mc:Fallback xmlns="">
      <p:transition xmlns:p14="http://schemas.microsoft.com/office/powerpoint/2010/main" spd="slow" advTm="7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/>
            <a:r>
              <a:rPr lang="en-US" sz="5400" b="1" u="sng" dirty="0"/>
              <a:t>3 EIGHTH NOTES</a:t>
            </a:r>
            <a:r>
              <a:rPr lang="en-US" sz="5400" b="1" dirty="0"/>
              <a:t>- “TRI-</a:t>
            </a:r>
            <a:r>
              <a:rPr lang="en-US" sz="5400" b="1" dirty="0" err="1"/>
              <a:t>PLE</a:t>
            </a:r>
            <a:r>
              <a:rPr lang="en-US" sz="5400" b="1" dirty="0"/>
              <a:t>-TI”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>
                <a:solidFill>
                  <a:srgbClr val="0000FF"/>
                </a:solidFill>
              </a:rPr>
              <a:t>IN 6/8 TIME, EACH 8</a:t>
            </a:r>
            <a:r>
              <a:rPr lang="en-US" sz="6600" b="1" baseline="30000" dirty="0">
                <a:solidFill>
                  <a:srgbClr val="0000FF"/>
                </a:solidFill>
              </a:rPr>
              <a:t>TH</a:t>
            </a:r>
            <a:r>
              <a:rPr lang="en-US" sz="6600" b="1" dirty="0">
                <a:solidFill>
                  <a:srgbClr val="0000FF"/>
                </a:solidFill>
              </a:rPr>
              <a:t> NOTE= 1 BEAT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957" y="1757241"/>
            <a:ext cx="8065614" cy="1734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38014" y="3085344"/>
            <a:ext cx="7248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TRI-</a:t>
            </a:r>
            <a:r>
              <a:rPr lang="en-US" sz="2800" dirty="0" err="1"/>
              <a:t>PLE</a:t>
            </a:r>
            <a:r>
              <a:rPr lang="en-US" sz="2800" dirty="0"/>
              <a:t>-TI     TRI-</a:t>
            </a:r>
            <a:r>
              <a:rPr lang="en-US" sz="2800" dirty="0" err="1"/>
              <a:t>PLE</a:t>
            </a:r>
            <a:r>
              <a:rPr lang="en-US" sz="2800" dirty="0"/>
              <a:t>- TI    TRI-</a:t>
            </a:r>
            <a:r>
              <a:rPr lang="en-US" sz="2800" dirty="0" err="1"/>
              <a:t>PLE</a:t>
            </a:r>
            <a:r>
              <a:rPr lang="en-US" sz="2800" dirty="0"/>
              <a:t>-TI    TRI-</a:t>
            </a:r>
            <a:r>
              <a:rPr lang="en-US" sz="2800" dirty="0" err="1"/>
              <a:t>PLE</a:t>
            </a:r>
            <a:r>
              <a:rPr lang="en-US" sz="2800" dirty="0"/>
              <a:t>-TI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94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4"/>
    </mc:Choice>
    <mc:Fallback xmlns="">
      <p:transition xmlns:p14="http://schemas.microsoft.com/office/powerpoint/2010/main" spd="slow" advTm="12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5400" b="1" u="sng" dirty="0"/>
              <a:t>QUARTER NOTE</a:t>
            </a:r>
            <a:r>
              <a:rPr lang="en-US" sz="5400" b="1" dirty="0"/>
              <a:t>- “TA”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>
                <a:solidFill>
                  <a:srgbClr val="0000FF"/>
                </a:solidFill>
              </a:rPr>
              <a:t>2 BEATS OF SOUND (6/8)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9462" y="3361998"/>
            <a:ext cx="1857338" cy="1238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0222" y="1269473"/>
            <a:ext cx="2044700" cy="3723040"/>
          </a:xfrm>
          <a:prstGeom prst="rect">
            <a:avLst/>
          </a:prstGeom>
        </p:spPr>
      </p:pic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2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2"/>
    </mc:Choice>
    <mc:Fallback xmlns="">
      <p:transition xmlns:p14="http://schemas.microsoft.com/office/powerpoint/2010/main" spd="slow" advTm="17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5400" b="1" u="sng" dirty="0"/>
              <a:t>DOTTED QUARTER NOTE</a:t>
            </a:r>
            <a:endParaRPr lang="en-US" sz="5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097" t="34685" r="36425" b="42202"/>
          <a:stretch/>
        </p:blipFill>
        <p:spPr>
          <a:xfrm>
            <a:off x="2421250" y="2303088"/>
            <a:ext cx="4400100" cy="23467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9986" y="5044298"/>
            <a:ext cx="6552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u="sng" dirty="0">
                <a:solidFill>
                  <a:srgbClr val="0000FF"/>
                </a:solidFill>
              </a:rPr>
              <a:t>3 BEATS IN 6/8 TIME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3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7"/>
    </mc:Choice>
    <mc:Fallback xmlns="">
      <p:transition xmlns:p14="http://schemas.microsoft.com/office/powerpoint/2010/main" spd="slow" advTm="7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5400" b="1" u="sng" dirty="0"/>
              <a:t>HALF NOTE= “TWO-</a:t>
            </a:r>
            <a:r>
              <a:rPr lang="en-US" sz="5400" b="1" u="sng" dirty="0" err="1"/>
              <a:t>OO</a:t>
            </a:r>
            <a:r>
              <a:rPr lang="en-US" sz="5400" b="1" u="sng" dirty="0"/>
              <a:t>”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/>
              <a:t>2 BEATS OF SOUND (4/4)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7100" y="1285136"/>
            <a:ext cx="2209800" cy="3683000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9"/>
    </mc:Choice>
    <mc:Fallback xmlns="">
      <p:transition xmlns:p14="http://schemas.microsoft.com/office/powerpoint/2010/main" spd="slow" advTm="7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/>
            <a:r>
              <a:rPr lang="en-US" sz="5400" b="1" u="sng" dirty="0"/>
              <a:t>HALF REST= THINK “</a:t>
            </a:r>
            <a:r>
              <a:rPr lang="en-US" sz="5400" b="1" u="sng" dirty="0" err="1"/>
              <a:t>SH-SH</a:t>
            </a:r>
            <a:r>
              <a:rPr lang="en-US" sz="5400" b="1" u="sng" dirty="0"/>
              <a:t>”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/>
              <a:t>2 BEATS OF SILENCE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0159" y="1904895"/>
            <a:ext cx="3800838" cy="291781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66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2"/>
    </mc:Choice>
    <mc:Fallback xmlns="">
      <p:transition xmlns:p14="http://schemas.microsoft.com/office/powerpoint/2010/main" spd="slow" advTm="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00108"/>
          </a:xfrm>
        </p:spPr>
        <p:txBody>
          <a:bodyPr>
            <a:noAutofit/>
          </a:bodyPr>
          <a:lstStyle/>
          <a:p>
            <a:pPr marL="0" indent="0"/>
            <a:r>
              <a:rPr lang="en-US" sz="6000" b="1" u="sng" dirty="0"/>
              <a:t>DOTTED HALF NOTE= </a:t>
            </a:r>
            <a:br>
              <a:rPr lang="en-US" sz="6000" b="1" u="sng" dirty="0"/>
            </a:br>
            <a:r>
              <a:rPr lang="en-US" sz="6000" b="1" u="sng" dirty="0"/>
              <a:t>“THREE- EE- EE”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933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>
                <a:solidFill>
                  <a:srgbClr val="0000FF"/>
                </a:solidFill>
              </a:rPr>
              <a:t>3 BEATS</a:t>
            </a:r>
            <a:r>
              <a:rPr lang="en-US" sz="6600" b="1" dirty="0"/>
              <a:t> OF SOUND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99879" y="2373649"/>
            <a:ext cx="1814133" cy="302355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1"/>
    </mc:Choice>
    <mc:Fallback xmlns="">
      <p:transition xmlns:p14="http://schemas.microsoft.com/office/powerpoint/2010/main" spd="slow" advTm="10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00108"/>
          </a:xfrm>
        </p:spPr>
        <p:txBody>
          <a:bodyPr>
            <a:noAutofit/>
          </a:bodyPr>
          <a:lstStyle/>
          <a:p>
            <a:pPr marL="0" indent="0"/>
            <a:r>
              <a:rPr lang="en-US" sz="6000" b="1" u="sng" dirty="0"/>
              <a:t>WHOLE NOTE= </a:t>
            </a:r>
            <a:br>
              <a:rPr lang="en-US" sz="6000" b="1" u="sng" dirty="0"/>
            </a:br>
            <a:r>
              <a:rPr lang="en-US" sz="6000" b="1" u="sng" dirty="0"/>
              <a:t>“FOUR- OR- OR- OR”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2933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>
                <a:solidFill>
                  <a:srgbClr val="0000FF"/>
                </a:solidFill>
              </a:rPr>
              <a:t>4 BEATS </a:t>
            </a:r>
            <a:r>
              <a:rPr lang="en-US" sz="6600" b="1" dirty="0"/>
              <a:t>OF SOUND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664" y="2921000"/>
            <a:ext cx="1814016" cy="1814016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8"/>
    </mc:Choice>
    <mc:Fallback xmlns="">
      <p:transition xmlns:p14="http://schemas.microsoft.com/office/powerpoint/2010/main" spd="slow" advTm="8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38449"/>
          </a:xfrm>
        </p:spPr>
        <p:txBody>
          <a:bodyPr>
            <a:noAutofit/>
          </a:bodyPr>
          <a:lstStyle/>
          <a:p>
            <a:pPr marL="0" indent="0"/>
            <a:r>
              <a:rPr lang="en-US" sz="6600" b="1" u="sng" dirty="0"/>
              <a:t>WHOLE REST= </a:t>
            </a:r>
            <a:br>
              <a:rPr lang="en-US" sz="6600" b="1" u="sng" dirty="0"/>
            </a:br>
            <a:r>
              <a:rPr lang="en-US" sz="6600" b="1" u="sng" dirty="0"/>
              <a:t>THINK “</a:t>
            </a:r>
            <a:r>
              <a:rPr lang="en-US" sz="6600" b="1" u="sng" dirty="0" err="1"/>
              <a:t>SH-SH-SH-SH</a:t>
            </a:r>
            <a:r>
              <a:rPr lang="en-US" sz="6600" b="1" u="sng" dirty="0"/>
              <a:t>”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>
                <a:solidFill>
                  <a:srgbClr val="0000FF"/>
                </a:solidFill>
              </a:rPr>
              <a:t>4 BEATS </a:t>
            </a:r>
            <a:r>
              <a:rPr lang="en-US" sz="6600" b="1" dirty="0"/>
              <a:t>OF SILENCE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>
            <a:off x="3008939" y="2753574"/>
            <a:ext cx="2695321" cy="2069135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1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5"/>
    </mc:Choice>
    <mc:Fallback xmlns="">
      <p:transition xmlns:p14="http://schemas.microsoft.com/office/powerpoint/2010/main" spd="slow" advTm="1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b="1" u="sng" dirty="0"/>
              <a:t>BEAT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THE STEADY </a:t>
            </a:r>
            <a:r>
              <a:rPr lang="en-US" sz="5400" b="1" i="1" dirty="0"/>
              <a:t>PULSE</a:t>
            </a:r>
            <a:r>
              <a:rPr lang="en-US" sz="5400" dirty="0"/>
              <a:t> OF MUSIC. </a:t>
            </a:r>
          </a:p>
          <a:p>
            <a:r>
              <a:rPr lang="en-US" sz="5400" dirty="0"/>
              <a:t>ALL NOTES ARE THE SAME LENGTH.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94" y="5220288"/>
            <a:ext cx="8451408" cy="1584639"/>
          </a:xfrm>
          <a:prstGeom prst="rect">
            <a:avLst/>
          </a:prstGeom>
        </p:spPr>
      </p:pic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46"/>
    </mc:Choice>
    <mc:Fallback xmlns="">
      <p:transition xmlns:p14="http://schemas.microsoft.com/office/powerpoint/2010/main" spd="slow" advTm="15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38449"/>
          </a:xfrm>
        </p:spPr>
        <p:txBody>
          <a:bodyPr>
            <a:noAutofit/>
          </a:bodyPr>
          <a:lstStyle/>
          <a:p>
            <a:pPr marL="0" indent="0"/>
            <a:r>
              <a:rPr lang="en-US" sz="6600" b="1" u="sng" dirty="0"/>
              <a:t>4 SIXTEENTH NOTES= </a:t>
            </a:r>
            <a:br>
              <a:rPr lang="en-US" sz="6600" b="1" u="sng" dirty="0"/>
            </a:br>
            <a:r>
              <a:rPr lang="en-US" sz="6600" b="1" u="sng" dirty="0"/>
              <a:t>“WA-</a:t>
            </a:r>
            <a:r>
              <a:rPr lang="en-US" sz="6600" b="1" u="sng" dirty="0" err="1"/>
              <a:t>TER</a:t>
            </a:r>
            <a:r>
              <a:rPr lang="en-US" sz="6600" b="1" u="sng" dirty="0"/>
              <a:t>-MEL-ON”</a:t>
            </a:r>
            <a:endParaRPr lang="en-US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6600" b="1" dirty="0"/>
              <a:t>-</a:t>
            </a:r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endParaRPr lang="en-US" sz="6600" b="1" dirty="0"/>
          </a:p>
          <a:p>
            <a:pPr marL="0" indent="0" algn="ctr">
              <a:buNone/>
            </a:pPr>
            <a:r>
              <a:rPr lang="en-US" sz="6600" b="1" dirty="0">
                <a:solidFill>
                  <a:srgbClr val="0000FF"/>
                </a:solidFill>
              </a:rPr>
              <a:t>4 SOUNDS IN 1 BEAT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89546" y="2488270"/>
            <a:ext cx="3410726" cy="2304204"/>
          </a:xfrm>
          <a:prstGeom prst="rect">
            <a:avLst/>
          </a:prstGeom>
        </p:spPr>
      </p:pic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0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37"/>
    </mc:Choice>
    <mc:Fallback xmlns="">
      <p:transition xmlns:p14="http://schemas.microsoft.com/office/powerpoint/2010/main" spd="slow" advTm="25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MUSIC THEORY LEVELS 3-4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END OF PART 1- RHYTHM, METER, &amp; CONDUCTING</a:t>
            </a:r>
          </a:p>
        </p:txBody>
      </p:sp>
    </p:spTree>
    <p:extLst>
      <p:ext uri="{BB962C8B-B14F-4D97-AF65-F5344CB8AC3E}">
        <p14:creationId xmlns:p14="http://schemas.microsoft.com/office/powerpoint/2010/main" val="347839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500" b="1" u="sng" dirty="0"/>
              <a:t>MUSIC BEE STUDY SHEET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dirty="0"/>
              <a:t>For a paper copy of this information, see the </a:t>
            </a:r>
            <a:r>
              <a:rPr lang="en-US" sz="3000" b="1" u="sng" dirty="0"/>
              <a:t>Music Bee Study Sheet </a:t>
            </a:r>
            <a:r>
              <a:rPr lang="en-US" sz="3000" dirty="0"/>
              <a:t>received in Music Class from Mrs. Greggs.</a:t>
            </a:r>
          </a:p>
          <a:p>
            <a:r>
              <a:rPr lang="en-US" sz="3000" dirty="0"/>
              <a:t>This presentation covers starred (</a:t>
            </a:r>
            <a:r>
              <a:rPr lang="en-US" sz="3000" dirty="0">
                <a:latin typeface="Zapf Dingbats"/>
                <a:ea typeface="Zapf Dingbats"/>
                <a:cs typeface="Zapf Dingbats"/>
                <a:sym typeface="Zapf Dingbats"/>
              </a:rPr>
              <a:t>★</a:t>
            </a:r>
            <a:r>
              <a:rPr lang="en-US" sz="3000" dirty="0">
                <a:latin typeface="Calibri"/>
                <a:ea typeface="Zapf Dingbats"/>
                <a:cs typeface="Calibri"/>
                <a:sym typeface="Zapf Dingbats"/>
              </a:rPr>
              <a:t>)</a:t>
            </a:r>
            <a:r>
              <a:rPr lang="en-US" sz="3000" dirty="0"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3000" dirty="0"/>
              <a:t>material on the study sheet.</a:t>
            </a:r>
          </a:p>
          <a:p>
            <a:r>
              <a:rPr lang="en-US" sz="3000" dirty="0"/>
              <a:t>You can watch this </a:t>
            </a:r>
            <a:r>
              <a:rPr lang="en-US" sz="3000" dirty="0" err="1"/>
              <a:t>powerpoint</a:t>
            </a:r>
            <a:r>
              <a:rPr lang="en-US" sz="3000" dirty="0"/>
              <a:t> on the internet  by visiting Mrs. Greggs website </a:t>
            </a:r>
            <a:r>
              <a:rPr lang="en-US" sz="3000" dirty="0">
                <a:hlinkClick r:id="rId4"/>
              </a:rPr>
              <a:t>www.musicmakerscamp.com</a:t>
            </a:r>
            <a:r>
              <a:rPr lang="en-US" sz="3000" dirty="0"/>
              <a:t> &amp; clicking on the PPE General Music Page. Or, make your own flashcards if you want to practice further.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54292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149"/>
    </mc:Choice>
    <mc:Fallback xmlns="">
      <p:transition spd="slow" advTm="3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u="sng" dirty="0">
                <a:latin typeface="AileensFont"/>
                <a:cs typeface="AileensFont"/>
              </a:rPr>
              <a:t>GOT ALL THAT?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625" dirty="0">
                <a:latin typeface="AileensFont"/>
                <a:cs typeface="AileensFont"/>
              </a:rPr>
              <a:t>LET’S TRY IT AGAIN! </a:t>
            </a:r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15350" y="5185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4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1"/>
    </mc:Choice>
    <mc:Fallback xmlns="">
      <p:transition xmlns:p14="http://schemas.microsoft.com/office/powerpoint/2010/main" spd="slow" advTm="5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6000" b="1" u="sng" dirty="0"/>
              <a:t>BEATS: WEAK OR STRONG?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0503363"/>
              </p:ext>
            </p:extLst>
          </p:nvPr>
        </p:nvGraphicFramePr>
        <p:xfrm>
          <a:off x="457200" y="1600200"/>
          <a:ext cx="8229600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387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5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4400" dirty="0"/>
                        <a:t>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STRONG BEATS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WEAK BEATS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  <a:r>
                        <a:rPr lang="en-US" sz="4400" dirty="0"/>
                        <a:t>/4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  <a:r>
                        <a:rPr lang="en-US" sz="4400" dirty="0"/>
                        <a:t>/4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2, 3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4</a:t>
                      </a:r>
                      <a:r>
                        <a:rPr lang="en-US" sz="4400" dirty="0"/>
                        <a:t>/4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1, 3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2, 4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6</a:t>
                      </a:r>
                      <a:r>
                        <a:rPr lang="en-US" sz="4400" dirty="0"/>
                        <a:t>/8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>
                          <a:solidFill>
                            <a:srgbClr val="FF0000"/>
                          </a:solidFill>
                        </a:rPr>
                        <a:t>1, 4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400" dirty="0"/>
                        <a:t>2,</a:t>
                      </a:r>
                      <a:r>
                        <a:rPr lang="en-US" sz="4400" baseline="0" dirty="0"/>
                        <a:t> 3, 5, 6</a:t>
                      </a:r>
                      <a:endParaRPr lang="en-US" sz="4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80"/>
    </mc:Choice>
    <mc:Fallback xmlns="">
      <p:transition xmlns:p14="http://schemas.microsoft.com/office/powerpoint/2010/main" spd="slow" advTm="46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6600" b="1" u="sng" dirty="0"/>
              <a:t>METER/ TIME SIGNATURES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6000" dirty="0"/>
              <a:t>NOTES ARE GROUPED IN </a:t>
            </a:r>
            <a:r>
              <a:rPr lang="en-US" sz="6000" b="1" u="sng" dirty="0"/>
              <a:t>MEASURES</a:t>
            </a:r>
            <a:r>
              <a:rPr lang="en-US" sz="6000" dirty="0"/>
              <a:t>.</a:t>
            </a:r>
          </a:p>
          <a:p>
            <a:r>
              <a:rPr lang="en-US" sz="6000" dirty="0"/>
              <a:t>THE </a:t>
            </a:r>
            <a:r>
              <a:rPr lang="en-US" sz="6000" b="1" u="sng" dirty="0"/>
              <a:t>METER</a:t>
            </a:r>
            <a:r>
              <a:rPr lang="en-US" sz="6000" dirty="0"/>
              <a:t> TELLS YOU HOW THE BEATS ARE GROUPED.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1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15"/>
    </mc:Choice>
    <mc:Fallback xmlns="">
      <p:transition spd="slow" advTm="10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RHYTHM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A </a:t>
            </a:r>
            <a:r>
              <a:rPr lang="en-US" sz="5400" b="1" u="sng" dirty="0"/>
              <a:t>BAR LINE </a:t>
            </a:r>
            <a:r>
              <a:rPr lang="en-US" sz="5400" dirty="0"/>
              <a:t>IS PLACED AFTER EVERY ___ BEATS </a:t>
            </a:r>
            <a:r>
              <a:rPr lang="en-US" sz="5400" i="1" dirty="0">
                <a:solidFill>
                  <a:srgbClr val="FF0000"/>
                </a:solidFill>
              </a:rPr>
              <a:t>(DEPENDING ON METER’S TOP #)</a:t>
            </a:r>
            <a:r>
              <a:rPr lang="en-US" sz="5400" i="1" dirty="0"/>
              <a:t>. </a:t>
            </a:r>
            <a:r>
              <a:rPr lang="en-US" sz="5400" dirty="0"/>
              <a:t>STRONG BEATS FALL AFTER EVERY BAR LINE.</a:t>
            </a:r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6"/>
    </mc:Choice>
    <mc:Fallback xmlns="">
      <p:transition xmlns:p14="http://schemas.microsoft.com/office/powerpoint/2010/main" spd="slow" advTm="23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u="sng" dirty="0"/>
              <a:t>BAR LINE &amp; MEASURE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17619" r="17619"/>
          <a:stretch>
            <a:fillRect/>
          </a:stretch>
        </p:blipFill>
        <p:spPr/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21"/>
    </mc:Choice>
    <mc:Fallback xmlns="">
      <p:transition xmlns:p14="http://schemas.microsoft.com/office/powerpoint/2010/main" spd="slow" advTm="11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421" y="274638"/>
            <a:ext cx="8863263" cy="1143000"/>
          </a:xfrm>
        </p:spPr>
        <p:txBody>
          <a:bodyPr>
            <a:noAutofit/>
          </a:bodyPr>
          <a:lstStyle/>
          <a:p>
            <a:r>
              <a:rPr lang="en-US" sz="6600" b="1" u="sng" dirty="0"/>
              <a:t>DOUBLE </a:t>
            </a:r>
            <a:r>
              <a:rPr lang="en-US" sz="6600" b="1" u="sng" dirty="0" err="1"/>
              <a:t>BARLINE</a:t>
            </a:r>
            <a:br>
              <a:rPr lang="en-US" sz="6600" b="1" u="sng" dirty="0"/>
            </a:br>
            <a:r>
              <a:rPr lang="en-US" sz="3600" b="1" u="sng" dirty="0"/>
              <a:t>(END OF A SONG)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rcRect l="4542" r="4542"/>
          <a:stretch>
            <a:fillRect/>
          </a:stretch>
        </p:blipFill>
        <p:spPr>
          <a:xfrm>
            <a:off x="838200" y="1967088"/>
            <a:ext cx="7227151" cy="3974655"/>
          </a:xfrm>
        </p:spPr>
      </p:pic>
      <p:sp>
        <p:nvSpPr>
          <p:cNvPr id="5" name="Up Arrow 4"/>
          <p:cNvSpPr/>
          <p:nvPr/>
        </p:nvSpPr>
        <p:spPr>
          <a:xfrm>
            <a:off x="7407554" y="5574855"/>
            <a:ext cx="822960" cy="112350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>
              <a:ln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2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68"/>
    </mc:Choice>
    <mc:Fallback xmlns="">
      <p:transition xmlns:p14="http://schemas.microsoft.com/office/powerpoint/2010/main" spd="slow" advTm="5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3096</TotalTime>
  <Words>582</Words>
  <Application>Microsoft Office PowerPoint</Application>
  <PresentationFormat>On-screen Show (4:3)</PresentationFormat>
  <Paragraphs>165</Paragraphs>
  <Slides>43</Slides>
  <Notes>1</Notes>
  <HiddenSlides>0</HiddenSlides>
  <MMClips>41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AileensFont</vt:lpstr>
      <vt:lpstr>Arial</vt:lpstr>
      <vt:lpstr>Calibri</vt:lpstr>
      <vt:lpstr>Zapf Dingbats</vt:lpstr>
      <vt:lpstr>Office Theme</vt:lpstr>
      <vt:lpstr>MUSIC THEORY – LEVEL 3-4: Part 1</vt:lpstr>
      <vt:lpstr>ELEMENTS OF MUSIC</vt:lpstr>
      <vt:lpstr>RHYTHM= DURATION</vt:lpstr>
      <vt:lpstr>BEAT</vt:lpstr>
      <vt:lpstr>BEATS: WEAK OR STRONG?</vt:lpstr>
      <vt:lpstr>METER/ TIME SIGNATURES</vt:lpstr>
      <vt:lpstr>RHYTHM</vt:lpstr>
      <vt:lpstr>BAR LINE &amp; MEASURE</vt:lpstr>
      <vt:lpstr>DOUBLE BARLINE (END OF A SONG)</vt:lpstr>
      <vt:lpstr>REPEAT SIGN</vt:lpstr>
      <vt:lpstr>METER</vt:lpstr>
      <vt:lpstr>4/4 TIME SIGNATURE</vt:lpstr>
      <vt:lpstr>3/4 TIME SIGNATURE</vt:lpstr>
      <vt:lpstr>2/4 TIME SIGNATURE</vt:lpstr>
      <vt:lpstr>6/8 TIME SIGNATURE</vt:lpstr>
      <vt:lpstr>COMMON &amp; CUT TIME</vt:lpstr>
      <vt:lpstr>METER</vt:lpstr>
      <vt:lpstr>METER- DOWNBEAT</vt:lpstr>
      <vt:lpstr>METER</vt:lpstr>
      <vt:lpstr>METER- UPBEAT</vt:lpstr>
      <vt:lpstr>CONDUCTING IN 2/4 TIME</vt:lpstr>
      <vt:lpstr>CONDUCTING IN 3/4 TIME</vt:lpstr>
      <vt:lpstr>CONDUCTING IN 4/4 TIME</vt:lpstr>
      <vt:lpstr>CONDUCTING IN 6/8 TIME</vt:lpstr>
      <vt:lpstr>CONDUCTING COMPARISON</vt:lpstr>
      <vt:lpstr>NOTES ARE SOUND; RESTS ARE SILENCE</vt:lpstr>
      <vt:lpstr>QUARTER NOTE- “TA”</vt:lpstr>
      <vt:lpstr>2 EIGHTH NOTES- “TI-TI”</vt:lpstr>
      <vt:lpstr>QUARTER REST- THINK “SH!”</vt:lpstr>
      <vt:lpstr>EIGHTH NOTE</vt:lpstr>
      <vt:lpstr>EIGHTH NOTE</vt:lpstr>
      <vt:lpstr>3 EIGHTH NOTES- “TRI-PLE-TI”</vt:lpstr>
      <vt:lpstr>QUARTER NOTE- “TA”</vt:lpstr>
      <vt:lpstr>DOTTED QUARTER NOTE</vt:lpstr>
      <vt:lpstr>HALF NOTE= “TWO-OO”</vt:lpstr>
      <vt:lpstr>HALF REST= THINK “SH-SH”</vt:lpstr>
      <vt:lpstr>DOTTED HALF NOTE=  “THREE- EE- EE”</vt:lpstr>
      <vt:lpstr>WHOLE NOTE=  “FOUR- OR- OR- OR”</vt:lpstr>
      <vt:lpstr>WHOLE REST=  THINK “SH-SH-SH-SH”</vt:lpstr>
      <vt:lpstr>4 SIXTEENTH NOTES=  “WA-TER-MEL-ON”</vt:lpstr>
      <vt:lpstr>MUSIC THEORY LEVELS 3-4</vt:lpstr>
      <vt:lpstr>MUSIC BEE STUDY SHEET</vt:lpstr>
      <vt:lpstr>GOT ALL THAT?</vt:lpstr>
    </vt:vector>
  </TitlesOfParts>
  <Company>Plantation Park Elementary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MUSIC THEORY – LEVEL 3-4</dc:title>
  <dc:creator>SBBC Teacher Nicole Greggs</dc:creator>
  <cp:lastModifiedBy>NICOLE GREGGS</cp:lastModifiedBy>
  <cp:revision>142</cp:revision>
  <dcterms:created xsi:type="dcterms:W3CDTF">2016-04-01T02:00:23Z</dcterms:created>
  <dcterms:modified xsi:type="dcterms:W3CDTF">2016-04-12T03:49:55Z</dcterms:modified>
</cp:coreProperties>
</file>