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362" r:id="rId40"/>
    <p:sldId id="36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2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26F7A-FFF2-4E55-87E9-1B053D57F76C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EE1D1-525C-4E25-931B-0EF8A3CD3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65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76AF-80D0-4998-BB67-980A1A28DE73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ABABB-8AA4-445C-8250-87F993FD9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54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76AF-80D0-4998-BB67-980A1A28DE73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ABABB-8AA4-445C-8250-87F993FD9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18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76AF-80D0-4998-BB67-980A1A28DE73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ABABB-8AA4-445C-8250-87F993FD9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43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76AF-80D0-4998-BB67-980A1A28DE73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ABABB-8AA4-445C-8250-87F993FD9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22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76AF-80D0-4998-BB67-980A1A28DE73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ABABB-8AA4-445C-8250-87F993FD9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20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76AF-80D0-4998-BB67-980A1A28DE73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ABABB-8AA4-445C-8250-87F993FD9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88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76AF-80D0-4998-BB67-980A1A28DE73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ABABB-8AA4-445C-8250-87F993FD9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71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76AF-80D0-4998-BB67-980A1A28DE73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ABABB-8AA4-445C-8250-87F993FD9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58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76AF-80D0-4998-BB67-980A1A28DE73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ABABB-8AA4-445C-8250-87F993FD9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7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76AF-80D0-4998-BB67-980A1A28DE73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ABABB-8AA4-445C-8250-87F993FD9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42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C76AF-80D0-4998-BB67-980A1A28DE73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ABABB-8AA4-445C-8250-87F993FD9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4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C76AF-80D0-4998-BB67-980A1A28DE73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ABABB-8AA4-445C-8250-87F993FD9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4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hyperlink" Target="mailto:Nicole.greggs@browardschools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.png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.png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3.png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3.png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3.png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.png"/><Relationship Id="rId5" Type="http://schemas.microsoft.com/office/2007/relationships/hdphoto" Target="../media/hdphoto6.wdp"/><Relationship Id="rId4" Type="http://schemas.openxmlformats.org/officeDocument/2006/relationships/image" Target="../media/image2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hyperlink" Target="http://www.musicmakerscamp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0"/>
              </a:schemeClr>
            </a:gs>
            <a:gs pos="53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788738"/>
            <a:ext cx="7772400" cy="2811713"/>
          </a:xfrm>
        </p:spPr>
        <p:txBody>
          <a:bodyPr>
            <a:normAutofit/>
          </a:bodyPr>
          <a:lstStyle/>
          <a:p>
            <a:r>
              <a:rPr lang="en-US" sz="6600" b="1" u="sng" dirty="0"/>
              <a:t>MUSIC THEORY – LEVEL 3-4: Part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Compiled by Nicole Greggs, </a:t>
            </a:r>
            <a:r>
              <a:rPr lang="en-US" dirty="0" err="1"/>
              <a:t>NBCT</a:t>
            </a:r>
            <a:endParaRPr lang="en-US" dirty="0"/>
          </a:p>
          <a:p>
            <a:r>
              <a:rPr lang="en-US" dirty="0"/>
              <a:t>Plantation Park Elementary School</a:t>
            </a:r>
          </a:p>
          <a:p>
            <a:r>
              <a:rPr lang="en-US" dirty="0"/>
              <a:t>Broward County, FL </a:t>
            </a:r>
          </a:p>
          <a:p>
            <a:r>
              <a:rPr lang="en-US" dirty="0">
                <a:hlinkClick r:id="rId4"/>
              </a:rPr>
              <a:t>Nicole.greggs@browardschools.com</a:t>
            </a:r>
            <a:r>
              <a:rPr lang="en-US" dirty="0"/>
              <a:t>		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4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1"/>
    </mc:Choice>
    <mc:Fallback xmlns="">
      <p:transition spd="slow" advTm="6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977" y="274638"/>
            <a:ext cx="11043139" cy="1660493"/>
          </a:xfrm>
        </p:spPr>
        <p:txBody>
          <a:bodyPr>
            <a:normAutofit fontScale="90000"/>
          </a:bodyPr>
          <a:lstStyle/>
          <a:p>
            <a:r>
              <a:rPr lang="en-US" sz="6600" b="1" u="sng" dirty="0"/>
              <a:t>TREBLE STAFF COMBINED LETTER NAMES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912" r="1495"/>
          <a:stretch/>
        </p:blipFill>
        <p:spPr>
          <a:xfrm>
            <a:off x="873742" y="2305339"/>
            <a:ext cx="10450750" cy="3587461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5163" y="6984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8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10"/>
    </mc:Choice>
    <mc:Fallback xmlns="">
      <p:transition xmlns:p14="http://schemas.microsoft.com/office/powerpoint/2010/main" spd="slow" advTm="15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63" y="274638"/>
            <a:ext cx="11296357" cy="1660493"/>
          </a:xfrm>
        </p:spPr>
        <p:txBody>
          <a:bodyPr>
            <a:noAutofit/>
          </a:bodyPr>
          <a:lstStyle/>
          <a:p>
            <a:pPr algn="ctr"/>
            <a:r>
              <a:rPr lang="en-US" sz="6000" b="1" u="sng" dirty="0"/>
              <a:t>TREBLE STAFF COMBINED LETTER NAMES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061" y="2328205"/>
            <a:ext cx="10705513" cy="3797958"/>
          </a:xfrm>
        </p:spPr>
        <p:txBody>
          <a:bodyPr>
            <a:normAutofit/>
          </a:bodyPr>
          <a:lstStyle/>
          <a:p>
            <a:r>
              <a:rPr lang="en-US" sz="4800" dirty="0"/>
              <a:t>LETTERS GO IN </a:t>
            </a:r>
            <a:r>
              <a:rPr lang="en-US" sz="4800" b="1" dirty="0">
                <a:solidFill>
                  <a:srgbClr val="0000FF"/>
                </a:solidFill>
              </a:rPr>
              <a:t>ALPHABETICAL ORDER FROM LOWEST TO HIGHEST</a:t>
            </a:r>
            <a:r>
              <a:rPr lang="en-US" sz="4800" b="1" dirty="0"/>
              <a:t>-</a:t>
            </a:r>
            <a:r>
              <a:rPr lang="en-US" sz="4800" dirty="0"/>
              <a:t> DON’T SKIP ANY LINES OR SPACES.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02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3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9"/>
    </mc:Choice>
    <mc:Fallback xmlns="">
      <p:transition xmlns:p14="http://schemas.microsoft.com/office/powerpoint/2010/main" spd="slow" advTm="7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/>
              <a:t>MELODY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THE </a:t>
            </a:r>
            <a:r>
              <a:rPr lang="en-US" sz="6000" b="1" u="sng" dirty="0">
                <a:solidFill>
                  <a:srgbClr val="0000FF"/>
                </a:solidFill>
              </a:rPr>
              <a:t>TUNE</a:t>
            </a:r>
            <a:r>
              <a:rPr lang="en-US" sz="6000" dirty="0">
                <a:solidFill>
                  <a:srgbClr val="0000FF"/>
                </a:solidFill>
              </a:rPr>
              <a:t> </a:t>
            </a:r>
            <a:r>
              <a:rPr lang="en-US" sz="6000" dirty="0"/>
              <a:t>OF A SONG IS THE </a:t>
            </a:r>
            <a:r>
              <a:rPr lang="en-US" sz="6000" b="1" u="sng" dirty="0">
                <a:solidFill>
                  <a:srgbClr val="0000FF"/>
                </a:solidFill>
              </a:rPr>
              <a:t>MELODY</a:t>
            </a:r>
            <a:r>
              <a:rPr lang="en-US" sz="6000" dirty="0"/>
              <a:t>!  </a:t>
            </a:r>
          </a:p>
          <a:p>
            <a:r>
              <a:rPr lang="en-US" sz="6000" i="1" dirty="0"/>
              <a:t>MELODY HAS RHYTHM AND PITCH.    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02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9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82"/>
    </mc:Choice>
    <mc:Fallback xmlns="">
      <p:transition xmlns:p14="http://schemas.microsoft.com/office/powerpoint/2010/main" spd="slow" advTm="13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/>
              <a:t>BREATH MARK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772" r="5253"/>
          <a:stretch/>
        </p:blipFill>
        <p:spPr>
          <a:xfrm>
            <a:off x="1797539" y="3166138"/>
            <a:ext cx="8753217" cy="1936658"/>
          </a:xfrm>
        </p:spPr>
      </p:pic>
      <p:sp>
        <p:nvSpPr>
          <p:cNvPr id="5" name="Down Arrow 4"/>
          <p:cNvSpPr/>
          <p:nvPr/>
        </p:nvSpPr>
        <p:spPr>
          <a:xfrm>
            <a:off x="9534772" y="2403244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2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9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2"/>
    </mc:Choice>
    <mc:Fallback xmlns="">
      <p:transition xmlns:p14="http://schemas.microsoft.com/office/powerpoint/2010/main" spd="slow" advTm="10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u="sng" dirty="0"/>
              <a:t>PHRASE- </a:t>
            </a:r>
            <a:r>
              <a:rPr lang="en-US" sz="4900" b="1" u="sng" dirty="0"/>
              <a:t>A MUSICAL THOUGHT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rcRect l="3821" r="3821"/>
          <a:stretch>
            <a:fillRect/>
          </a:stretch>
        </p:blipFill>
        <p:spPr>
          <a:xfrm>
            <a:off x="1714500" y="1600201"/>
            <a:ext cx="8801100" cy="4525963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2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1"/>
    </mc:Choice>
    <mc:Fallback xmlns="">
      <p:transition xmlns:p14="http://schemas.microsoft.com/office/powerpoint/2010/main" spd="slow" advTm="4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/>
              <a:t>PHRASE MARK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6104" b="16104"/>
          <a:stretch/>
        </p:blipFill>
        <p:spPr>
          <a:xfrm>
            <a:off x="1981200" y="1600201"/>
            <a:ext cx="8229600" cy="4525963"/>
          </a:xfrm>
        </p:spPr>
      </p:pic>
      <p:sp>
        <p:nvSpPr>
          <p:cNvPr id="6" name="Down Arrow 5"/>
          <p:cNvSpPr/>
          <p:nvPr/>
        </p:nvSpPr>
        <p:spPr>
          <a:xfrm>
            <a:off x="5763849" y="1250475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5763849" y="4024936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2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4"/>
    </mc:Choice>
    <mc:Fallback xmlns="">
      <p:transition xmlns:p14="http://schemas.microsoft.com/office/powerpoint/2010/main" spd="slow" advTm="5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0947" y="274638"/>
            <a:ext cx="8930106" cy="1143000"/>
          </a:xfrm>
        </p:spPr>
        <p:txBody>
          <a:bodyPr>
            <a:noAutofit/>
          </a:bodyPr>
          <a:lstStyle/>
          <a:p>
            <a:pPr algn="ctr"/>
            <a:r>
              <a:rPr lang="en-US" sz="6000" b="1" u="sng" dirty="0" err="1"/>
              <a:t>SOLFEGE</a:t>
            </a:r>
            <a:r>
              <a:rPr lang="en-US" sz="6000" b="1" u="sng" dirty="0"/>
              <a:t> &amp; HAND SIGNS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218" b="12438"/>
          <a:stretch/>
        </p:blipFill>
        <p:spPr>
          <a:xfrm>
            <a:off x="3775127" y="1417638"/>
            <a:ext cx="4848580" cy="5356068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2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67"/>
    </mc:Choice>
    <mc:Fallback xmlns="">
      <p:transition xmlns:p14="http://schemas.microsoft.com/office/powerpoint/2010/main" spd="slow" advTm="16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/>
              <a:t>WHY </a:t>
            </a:r>
            <a:r>
              <a:rPr lang="en-US" sz="6000" b="1" u="sng" dirty="0" err="1"/>
              <a:t>SOLFEGE</a:t>
            </a:r>
            <a:r>
              <a:rPr lang="en-US" sz="6000" b="1" u="sng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452" y="1600201"/>
            <a:ext cx="11099410" cy="4896031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b="1" dirty="0" err="1"/>
              <a:t>SOLFEGE</a:t>
            </a:r>
            <a:r>
              <a:rPr lang="en-US" sz="4000" b="1" dirty="0"/>
              <a:t> </a:t>
            </a:r>
            <a:r>
              <a:rPr lang="en-US" sz="4000" dirty="0"/>
              <a:t>helps us </a:t>
            </a:r>
            <a:r>
              <a:rPr lang="en-US" sz="4000" b="1" u="sng" dirty="0"/>
              <a:t>identify pitch patterns</a:t>
            </a:r>
            <a:r>
              <a:rPr lang="en-US" sz="4000" dirty="0"/>
              <a:t> in songs.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Identifying pitch patterns make music easier to understand, memorize, and perform correctly.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err="1"/>
              <a:t>SOLFEGE</a:t>
            </a:r>
            <a:r>
              <a:rPr lang="en-US" sz="4000" dirty="0"/>
              <a:t> helps us learn to </a:t>
            </a:r>
            <a:r>
              <a:rPr lang="en-US" sz="4000" b="1" u="sng" dirty="0"/>
              <a:t>play tunes we hear by ear</a:t>
            </a:r>
            <a:r>
              <a:rPr lang="en-US" sz="4000" dirty="0"/>
              <a:t>- that is, without written music. 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02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06"/>
    </mc:Choice>
    <mc:Fallback xmlns="">
      <p:transition xmlns:p14="http://schemas.microsoft.com/office/powerpoint/2010/main" spd="slow" advTm="22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/>
              <a:t>VOCAL REGISTERS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862" b="4557"/>
          <a:stretch/>
        </p:blipFill>
        <p:spPr>
          <a:xfrm>
            <a:off x="2508191" y="1477534"/>
            <a:ext cx="7370106" cy="5228066"/>
          </a:xfr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2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8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23"/>
    </mc:Choice>
    <mc:Fallback xmlns="">
      <p:transition xmlns:p14="http://schemas.microsoft.com/office/powerpoint/2010/main" spd="slow" advTm="35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/>
              <a:t>RANGE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COLLECTION OF NOTES ON THE STAFF THAT A VOICE OR INSTRUMENT CAN PRODUCE. FOR EXAMPLE: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3361308"/>
            <a:ext cx="10753578" cy="3249263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78978" y="3651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9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4"/>
    </mc:Choice>
    <mc:Fallback xmlns="">
      <p:transition xmlns:p14="http://schemas.microsoft.com/office/powerpoint/2010/main" spd="slow" advTm="16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/>
              <a:t>STAFF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062" r="28062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2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6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9"/>
    </mc:Choice>
    <mc:Fallback xmlns="">
      <p:transition xmlns:p14="http://schemas.microsoft.com/office/powerpoint/2010/main" spd="slow" advTm="2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/>
              <a:t>SOPRANO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u="sng" dirty="0"/>
              <a:t>HIGHEST</a:t>
            </a:r>
            <a:r>
              <a:rPr lang="en-US" dirty="0"/>
              <a:t> VOCAL RANGE IN A CHOIR OR INSTRUMENT FAMILY.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025" y="2550169"/>
            <a:ext cx="10101775" cy="4083594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2419645" y="2451693"/>
            <a:ext cx="2664107" cy="2331320"/>
          </a:xfrm>
          <a:prstGeom prst="donut">
            <a:avLst>
              <a:gd name="adj" fmla="val 5431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8215" y="3651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1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39"/>
    </mc:Choice>
    <mc:Fallback xmlns="">
      <p:transition xmlns:p14="http://schemas.microsoft.com/office/powerpoint/2010/main" spd="slow" advTm="16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/>
              <a:t>ALTO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</a:t>
            </a:r>
            <a:r>
              <a:rPr lang="en-US" sz="3600" b="1" u="sng" dirty="0"/>
              <a:t>SECOND</a:t>
            </a:r>
            <a:r>
              <a:rPr lang="en-US" sz="3600" dirty="0"/>
              <a:t> </a:t>
            </a:r>
            <a:r>
              <a:rPr lang="en-US" sz="3600" b="1" u="sng" dirty="0"/>
              <a:t>HIGHEST</a:t>
            </a:r>
            <a:r>
              <a:rPr lang="en-US" sz="3600" dirty="0"/>
              <a:t> VOCAL RANGE IN A CHOIR OR INSTRUMENT FAMILY.</a:t>
            </a:r>
          </a:p>
          <a:p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2702" y="2773530"/>
            <a:ext cx="9706708" cy="3801477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7980905" y="2939470"/>
            <a:ext cx="2446492" cy="2106844"/>
          </a:xfrm>
          <a:prstGeom prst="donut">
            <a:avLst>
              <a:gd name="adj" fmla="val 5431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7206" y="2301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1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7"/>
    </mc:Choice>
    <mc:Fallback xmlns="">
      <p:transition xmlns:p14="http://schemas.microsoft.com/office/powerpoint/2010/main" spd="slow" advTm="10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/>
              <a:t>TENOR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</a:t>
            </a:r>
            <a:r>
              <a:rPr lang="en-US" sz="3600" b="1" u="sng" dirty="0"/>
              <a:t>UPPER MALE VOCAL RANGE </a:t>
            </a:r>
            <a:r>
              <a:rPr lang="en-US" sz="3600" dirty="0"/>
              <a:t>IN A CHOIR OR INSTRUMENT FAMILY- USUALLY SUNG BY MEN: </a:t>
            </a:r>
          </a:p>
          <a:p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3197" y="2868634"/>
            <a:ext cx="10100603" cy="3801477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2514969" y="4626990"/>
            <a:ext cx="2446492" cy="2106844"/>
          </a:xfrm>
          <a:prstGeom prst="donut">
            <a:avLst>
              <a:gd name="adj" fmla="val 5431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7400" y="54991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6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00"/>
    </mc:Choice>
    <mc:Fallback xmlns="">
      <p:transition xmlns:p14="http://schemas.microsoft.com/office/powerpoint/2010/main" spd="slow" advTm="1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/>
              <a:t>BARITONE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</a:t>
            </a:r>
            <a:r>
              <a:rPr lang="en-US" sz="3600" b="1" u="sng" dirty="0"/>
              <a:t>SECOND</a:t>
            </a:r>
            <a:r>
              <a:rPr lang="en-US" sz="3600" dirty="0"/>
              <a:t> </a:t>
            </a:r>
            <a:r>
              <a:rPr lang="en-US" sz="3600" b="1" u="sng" dirty="0"/>
              <a:t>LOWEST </a:t>
            </a:r>
            <a:r>
              <a:rPr lang="en-US" sz="3600" dirty="0"/>
              <a:t>VOCAL RANGE IN A CHOIR OR INSTRUMENT FAMILY- SUNG BY MEN.</a:t>
            </a:r>
          </a:p>
          <a:p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2529" y="2860422"/>
            <a:ext cx="9439422" cy="3801477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5109703" y="4751156"/>
            <a:ext cx="2446492" cy="2106844"/>
          </a:xfrm>
          <a:prstGeom prst="donut">
            <a:avLst>
              <a:gd name="adj" fmla="val 5431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05551" y="3651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1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0"/>
    </mc:Choice>
    <mc:Fallback xmlns="">
      <p:transition xmlns:p14="http://schemas.microsoft.com/office/powerpoint/2010/main" spd="slow" advTm="10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/>
              <a:t>BASS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THE </a:t>
            </a:r>
            <a:r>
              <a:rPr lang="en-US" sz="3600" b="1" u="sng" dirty="0"/>
              <a:t>LOWEST </a:t>
            </a:r>
            <a:r>
              <a:rPr lang="en-US" sz="3600" dirty="0"/>
              <a:t>VOCAL RANGE IN A CHOIR OR INSTRUMENT FAMILY- SUNG BY MEN.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9477" y="2850417"/>
            <a:ext cx="8257735" cy="3801477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7256308" y="4751156"/>
            <a:ext cx="2446492" cy="2106844"/>
          </a:xfrm>
          <a:prstGeom prst="donut">
            <a:avLst>
              <a:gd name="adj" fmla="val 5431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7400" y="56066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9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9"/>
    </mc:Choice>
    <mc:Fallback xmlns="">
      <p:transition xmlns:p14="http://schemas.microsoft.com/office/powerpoint/2010/main" spd="slow" advTm="11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554497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/>
              <a:t>NATURAL</a:t>
            </a:r>
            <a:endParaRPr lang="en-US" sz="3600" b="1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t="22502" b="22502"/>
          <a:stretch>
            <a:fillRect/>
          </a:stretch>
        </p:blipFill>
        <p:spPr>
          <a:xfrm>
            <a:off x="1981200" y="1600201"/>
            <a:ext cx="8229600" cy="3647174"/>
          </a:xfrm>
        </p:spPr>
      </p:pic>
      <p:sp>
        <p:nvSpPr>
          <p:cNvPr id="3" name="TextBox 2"/>
          <p:cNvSpPr txBox="1"/>
          <p:nvPr/>
        </p:nvSpPr>
        <p:spPr>
          <a:xfrm>
            <a:off x="3280445" y="5676875"/>
            <a:ext cx="5663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/>
              <a:t>(CANCELS A SHARP OR FLAT)</a:t>
            </a:r>
            <a:endParaRPr lang="en-US" sz="3600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2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7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2"/>
    </mc:Choice>
    <mc:Fallback xmlns="">
      <p:transition xmlns:p14="http://schemas.microsoft.com/office/powerpoint/2010/main" spd="slow" advTm="4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/>
              <a:t>FLAT</a:t>
            </a:r>
            <a:endParaRPr lang="en-US" sz="3600" b="1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9537" t="7834" r="26552" b="13608"/>
          <a:stretch/>
        </p:blipFill>
        <p:spPr>
          <a:xfrm>
            <a:off x="5203077" y="1587413"/>
            <a:ext cx="2046014" cy="3660276"/>
          </a:xfrm>
        </p:spPr>
      </p:pic>
      <p:sp>
        <p:nvSpPr>
          <p:cNvPr id="3" name="TextBox 2"/>
          <p:cNvSpPr txBox="1"/>
          <p:nvPr/>
        </p:nvSpPr>
        <p:spPr>
          <a:xfrm>
            <a:off x="2725577" y="5802920"/>
            <a:ext cx="7669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/>
              <a:t>(</a:t>
            </a:r>
            <a:r>
              <a:rPr lang="en-US" sz="4800" b="1" u="sng" dirty="0">
                <a:solidFill>
                  <a:srgbClr val="0000FF"/>
                </a:solidFill>
              </a:rPr>
              <a:t>LOWERS</a:t>
            </a:r>
            <a:r>
              <a:rPr lang="en-US" sz="4800" b="1" u="sng" dirty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4800" b="1" u="sng" dirty="0">
                <a:solidFill>
                  <a:srgbClr val="0000FF"/>
                </a:solidFill>
              </a:rPr>
              <a:t> </a:t>
            </a:r>
            <a:r>
              <a:rPr lang="en-US" sz="4800" b="1" u="sng" dirty="0"/>
              <a:t>PITCH BY ½ STEP)</a:t>
            </a:r>
            <a:endParaRPr lang="en-US" sz="4800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2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3"/>
    </mc:Choice>
    <mc:Fallback xmlns="">
      <p:transition xmlns:p14="http://schemas.microsoft.com/office/powerpoint/2010/main" spd="slow" advTm="4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/>
              <a:t>SHARP</a:t>
            </a:r>
            <a:endParaRPr lang="en-US" sz="4000" b="1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2502" b="22502"/>
          <a:stretch>
            <a:fillRect/>
          </a:stretch>
        </p:blipFill>
        <p:spPr>
          <a:xfrm>
            <a:off x="3706427" y="1600201"/>
            <a:ext cx="5477220" cy="3012260"/>
          </a:xfrm>
        </p:spPr>
      </p:pic>
      <p:sp>
        <p:nvSpPr>
          <p:cNvPr id="3" name="TextBox 2"/>
          <p:cNvSpPr txBox="1"/>
          <p:nvPr/>
        </p:nvSpPr>
        <p:spPr>
          <a:xfrm>
            <a:off x="3036717" y="4985940"/>
            <a:ext cx="72635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>
                <a:solidFill>
                  <a:srgbClr val="0000FF"/>
                </a:solidFill>
              </a:rPr>
              <a:t>(RAISES</a:t>
            </a:r>
            <a:r>
              <a:rPr lang="en-US" sz="4800" b="1" u="sng" dirty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4800" b="1" u="sng" dirty="0">
                <a:solidFill>
                  <a:srgbClr val="0000FF"/>
                </a:solidFill>
              </a:rPr>
              <a:t> </a:t>
            </a:r>
            <a:r>
              <a:rPr lang="en-US" sz="4800" b="1" u="sng" dirty="0"/>
              <a:t>PITCH BY ½ STEP)</a:t>
            </a:r>
            <a:endParaRPr lang="en-US" sz="4800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2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9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9"/>
    </mc:Choice>
    <mc:Fallback xmlns="">
      <p:transition xmlns:p14="http://schemas.microsoft.com/office/powerpoint/2010/main" spd="slow" advTm="4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/>
              <a:t>DOUBLE FLAT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2502" b="15063"/>
          <a:stretch/>
        </p:blipFill>
        <p:spPr>
          <a:xfrm>
            <a:off x="3615657" y="1600200"/>
            <a:ext cx="4914346" cy="3068282"/>
          </a:xfrm>
        </p:spPr>
      </p:pic>
      <p:sp>
        <p:nvSpPr>
          <p:cNvPr id="5" name="Rectangle 4"/>
          <p:cNvSpPr/>
          <p:nvPr/>
        </p:nvSpPr>
        <p:spPr>
          <a:xfrm>
            <a:off x="2231786" y="5037031"/>
            <a:ext cx="771435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u="sng" dirty="0"/>
              <a:t>(</a:t>
            </a:r>
            <a:r>
              <a:rPr lang="en-US" sz="4800" b="1" u="sng" dirty="0">
                <a:solidFill>
                  <a:srgbClr val="0000FF"/>
                </a:solidFill>
              </a:rPr>
              <a:t>LOWERS</a:t>
            </a:r>
            <a:r>
              <a:rPr lang="en-US" sz="4800" b="1" u="sng" dirty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4800" b="1" u="sng" dirty="0">
                <a:solidFill>
                  <a:srgbClr val="0000FF"/>
                </a:solidFill>
              </a:rPr>
              <a:t> </a:t>
            </a:r>
            <a:r>
              <a:rPr lang="en-US" sz="4800" b="1" u="sng" dirty="0"/>
              <a:t>PITCH BY 2 HALF- </a:t>
            </a:r>
          </a:p>
          <a:p>
            <a:pPr algn="ctr"/>
            <a:r>
              <a:rPr lang="en-US" sz="4800" b="1" u="sng" dirty="0"/>
              <a:t>OR </a:t>
            </a:r>
            <a:r>
              <a:rPr lang="en-US" sz="4800" b="1" u="sng" dirty="0">
                <a:solidFill>
                  <a:srgbClr val="0000FF"/>
                </a:solidFill>
              </a:rPr>
              <a:t>1 WHOLE</a:t>
            </a:r>
            <a:r>
              <a:rPr lang="en-US" sz="4800" b="1" u="sng" dirty="0"/>
              <a:t>-  STEP.)</a:t>
            </a:r>
            <a:endParaRPr lang="en-US" sz="48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2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3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1"/>
    </mc:Choice>
    <mc:Fallback xmlns="">
      <p:transition xmlns:p14="http://schemas.microsoft.com/office/powerpoint/2010/main" spd="slow" advTm="8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/>
              <a:t>DOUBLE SHARP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81" r="984"/>
          <a:stretch/>
        </p:blipFill>
        <p:spPr>
          <a:xfrm>
            <a:off x="2586797" y="1691170"/>
            <a:ext cx="7026134" cy="3225800"/>
          </a:xfrm>
        </p:spPr>
      </p:pic>
      <p:sp>
        <p:nvSpPr>
          <p:cNvPr id="4" name="Rectangle 3"/>
          <p:cNvSpPr/>
          <p:nvPr/>
        </p:nvSpPr>
        <p:spPr>
          <a:xfrm>
            <a:off x="2425399" y="5037031"/>
            <a:ext cx="73271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u="sng" dirty="0"/>
              <a:t>(</a:t>
            </a:r>
            <a:r>
              <a:rPr lang="en-US" sz="4800" b="1" u="sng" dirty="0">
                <a:solidFill>
                  <a:srgbClr val="0000FF"/>
                </a:solidFill>
              </a:rPr>
              <a:t>RAISES</a:t>
            </a:r>
            <a:r>
              <a:rPr lang="en-US" sz="4800" b="1" u="sng" dirty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4800" b="1" u="sng" dirty="0"/>
              <a:t> PITCH BY 2 HALF- </a:t>
            </a:r>
          </a:p>
          <a:p>
            <a:pPr algn="ctr"/>
            <a:r>
              <a:rPr lang="en-US" sz="4800" b="1" u="sng" dirty="0"/>
              <a:t>OR </a:t>
            </a:r>
            <a:r>
              <a:rPr lang="en-US" sz="4800" b="1" u="sng" dirty="0">
                <a:solidFill>
                  <a:srgbClr val="0000FF"/>
                </a:solidFill>
              </a:rPr>
              <a:t>1 WHOLE</a:t>
            </a:r>
            <a:r>
              <a:rPr lang="en-US" sz="4800" b="1" u="sng" dirty="0"/>
              <a:t>-  STEP.)</a:t>
            </a:r>
            <a:endParaRPr lang="en-US" sz="48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2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3"/>
    </mc:Choice>
    <mc:Fallback xmlns="">
      <p:transition xmlns:p14="http://schemas.microsoft.com/office/powerpoint/2010/main" spd="slow" advTm="8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0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6600" b="1" u="sng" dirty="0"/>
              <a:t>TREBLE CLEF (HIGH NOTES)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123" r="2218" b="1450"/>
          <a:stretch/>
        </p:blipFill>
        <p:spPr>
          <a:xfrm>
            <a:off x="5160436" y="1808915"/>
            <a:ext cx="2025858" cy="3714048"/>
          </a:xfrm>
        </p:spPr>
      </p:pic>
      <p:sp>
        <p:nvSpPr>
          <p:cNvPr id="3" name="TextBox 2"/>
          <p:cNvSpPr txBox="1"/>
          <p:nvPr/>
        </p:nvSpPr>
        <p:spPr>
          <a:xfrm>
            <a:off x="4321256" y="5775159"/>
            <a:ext cx="3569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AKA “G CLEF”</a:t>
            </a: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2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1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4"/>
    </mc:Choice>
    <mc:Fallback xmlns="">
      <p:transition xmlns:p14="http://schemas.microsoft.com/office/powerpoint/2010/main" spd="slow" advTm="5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u="sng" dirty="0"/>
              <a:t>KEYBOARD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6166" y="1417638"/>
            <a:ext cx="8663931" cy="5234376"/>
          </a:xfrm>
        </p:spPr>
        <p:txBody>
          <a:bodyPr/>
          <a:lstStyle/>
          <a:p>
            <a:r>
              <a:rPr lang="en-US" sz="4000" b="1" u="sng" dirty="0">
                <a:solidFill>
                  <a:srgbClr val="C0504D"/>
                </a:solidFill>
              </a:rPr>
              <a:t>HALF STEP (H)= </a:t>
            </a:r>
            <a:r>
              <a:rPr lang="en-US" dirty="0"/>
              <a:t>ON THE PIANO, FROM ONE KEY TO THE VERY NEXT KEY UP OR DOWN.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166" y="2615575"/>
            <a:ext cx="8557656" cy="4290212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4631887" y="5836705"/>
            <a:ext cx="1027153" cy="1069082"/>
          </a:xfrm>
          <a:prstGeom prst="donut">
            <a:avLst>
              <a:gd name="adj" fmla="val 5431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8494761" y="5788918"/>
            <a:ext cx="1027153" cy="1069082"/>
          </a:xfrm>
          <a:prstGeom prst="donut">
            <a:avLst>
              <a:gd name="adj" fmla="val 5431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8215" y="3651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5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55"/>
    </mc:Choice>
    <mc:Fallback xmlns="">
      <p:transition xmlns:p14="http://schemas.microsoft.com/office/powerpoint/2010/main" spd="slow" advTm="29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u="sng" dirty="0"/>
              <a:t>KEYBOARD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6166" y="1417638"/>
            <a:ext cx="8663931" cy="5234376"/>
          </a:xfrm>
        </p:spPr>
        <p:txBody>
          <a:bodyPr/>
          <a:lstStyle/>
          <a:p>
            <a:r>
              <a:rPr lang="en-US" sz="4000" b="1" u="sng" dirty="0">
                <a:solidFill>
                  <a:srgbClr val="C0504D"/>
                </a:solidFill>
              </a:rPr>
              <a:t>WHOLE STEP (W)= </a:t>
            </a:r>
            <a:r>
              <a:rPr lang="en-US" dirty="0"/>
              <a:t>ON THE PIANO, 2 HALF STEPS IN THE SAME DIRECTION.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118" y="2599895"/>
            <a:ext cx="8004517" cy="4290212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2922622" y="5881716"/>
            <a:ext cx="1027153" cy="1069082"/>
          </a:xfrm>
          <a:prstGeom prst="donut">
            <a:avLst>
              <a:gd name="adj" fmla="val 5431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3880588" y="5881716"/>
            <a:ext cx="1027153" cy="1069082"/>
          </a:xfrm>
          <a:prstGeom prst="donut">
            <a:avLst>
              <a:gd name="adj" fmla="val 5431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5557801" y="5915791"/>
            <a:ext cx="1027153" cy="1069082"/>
          </a:xfrm>
          <a:prstGeom prst="donut">
            <a:avLst>
              <a:gd name="adj" fmla="val 5431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6443402" y="5915791"/>
            <a:ext cx="1027153" cy="1069082"/>
          </a:xfrm>
          <a:prstGeom prst="donut">
            <a:avLst>
              <a:gd name="adj" fmla="val 5431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7370600" y="5894689"/>
            <a:ext cx="1027153" cy="1069082"/>
          </a:xfrm>
          <a:prstGeom prst="donut">
            <a:avLst>
              <a:gd name="adj" fmla="val 5431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3746" y="25532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1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65"/>
    </mc:Choice>
    <mc:Fallback xmlns="">
      <p:transition xmlns:p14="http://schemas.microsoft.com/office/powerpoint/2010/main" spd="slow" advTm="28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u="sng" dirty="0"/>
              <a:t>THE PIANO KEYBOARD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8819" y="1537740"/>
            <a:ext cx="8229600" cy="4525963"/>
          </a:xfrm>
        </p:spPr>
        <p:txBody>
          <a:bodyPr>
            <a:normAutofit/>
          </a:bodyPr>
          <a:lstStyle/>
          <a:p>
            <a:r>
              <a:rPr lang="en-US" sz="4800" dirty="0"/>
              <a:t>Has patterns of </a:t>
            </a:r>
            <a:r>
              <a:rPr lang="en-US" sz="4800" b="1" u="sng" dirty="0">
                <a:solidFill>
                  <a:srgbClr val="3366FF"/>
                </a:solidFill>
              </a:rPr>
              <a:t>2 then 3 black keys</a:t>
            </a:r>
            <a:r>
              <a:rPr lang="en-US" sz="4800" dirty="0"/>
              <a:t> between white keys.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12" y="3237290"/>
            <a:ext cx="11029070" cy="3431835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1606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3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2"/>
    </mc:Choice>
    <mc:Fallback xmlns="">
      <p:transition xmlns:p14="http://schemas.microsoft.com/office/powerpoint/2010/main" spd="slow" advTm="9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u="sng" dirty="0"/>
              <a:t>THE PIANO KEYBOARD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The note to the </a:t>
            </a:r>
            <a:r>
              <a:rPr lang="en-US" sz="4400" b="1" u="sng" dirty="0">
                <a:solidFill>
                  <a:srgbClr val="0000FF"/>
                </a:solidFill>
              </a:rPr>
              <a:t>LEFT</a:t>
            </a:r>
            <a:r>
              <a:rPr lang="en-US" sz="4400" dirty="0"/>
              <a:t> of each set of </a:t>
            </a:r>
            <a:r>
              <a:rPr lang="en-US" sz="4400" b="1" u="sng" dirty="0">
                <a:solidFill>
                  <a:srgbClr val="3366FF"/>
                </a:solidFill>
              </a:rPr>
              <a:t>2 black keys </a:t>
            </a:r>
            <a:r>
              <a:rPr lang="en-US" sz="4400" dirty="0"/>
              <a:t>is </a:t>
            </a:r>
            <a:r>
              <a:rPr lang="en-US" sz="4400" b="1" u="sng" dirty="0">
                <a:solidFill>
                  <a:srgbClr val="C0504D"/>
                </a:solidFill>
              </a:rPr>
              <a:t>C</a:t>
            </a:r>
            <a:r>
              <a:rPr lang="en-US" sz="4400" b="1" u="sng" dirty="0"/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17" y="3174826"/>
            <a:ext cx="11169747" cy="3431835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596824" y="5808687"/>
            <a:ext cx="689581" cy="736552"/>
          </a:xfrm>
          <a:prstGeom prst="donut">
            <a:avLst>
              <a:gd name="adj" fmla="val 8395"/>
            </a:avLst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4174177" y="5808687"/>
            <a:ext cx="689581" cy="736552"/>
          </a:xfrm>
          <a:prstGeom prst="donut">
            <a:avLst>
              <a:gd name="adj" fmla="val 8395"/>
            </a:avLst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7751530" y="5808687"/>
            <a:ext cx="689581" cy="736552"/>
          </a:xfrm>
          <a:prstGeom prst="donut">
            <a:avLst>
              <a:gd name="adj" fmla="val 8395"/>
            </a:avLst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11290887" y="5808687"/>
            <a:ext cx="689581" cy="736552"/>
          </a:xfrm>
          <a:prstGeom prst="donut">
            <a:avLst>
              <a:gd name="adj" fmla="val 8395"/>
            </a:avLst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2283" y="4417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8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3"/>
    </mc:Choice>
    <mc:Fallback xmlns="">
      <p:transition xmlns:p14="http://schemas.microsoft.com/office/powerpoint/2010/main" spd="slow" advTm="8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/>
              <a:t>THE PIANO KEYBOARD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3809" y="1600201"/>
            <a:ext cx="8857251" cy="4525963"/>
          </a:xfrm>
        </p:spPr>
        <p:txBody>
          <a:bodyPr>
            <a:normAutofit/>
          </a:bodyPr>
          <a:lstStyle/>
          <a:p>
            <a:r>
              <a:rPr lang="en-US" sz="4000" dirty="0"/>
              <a:t>Letters go in </a:t>
            </a:r>
            <a:r>
              <a:rPr lang="en-US" sz="4000" b="1" u="sng" dirty="0">
                <a:solidFill>
                  <a:srgbClr val="3366FF"/>
                </a:solidFill>
              </a:rPr>
              <a:t>ABC order LEFT TO RIGHT</a:t>
            </a:r>
            <a:r>
              <a:rPr lang="en-US" sz="4000" dirty="0"/>
              <a:t>. There are only 7 REPEATING letters in the music alphabet: A-B-C-D-E-F-G.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82" y="3432517"/>
            <a:ext cx="11324491" cy="308797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2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5"/>
    </mc:Choice>
    <mc:Fallback xmlns="">
      <p:transition spd="slow" advTm="17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/>
              <a:t>THE PIANO KEYBOARD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Each </a:t>
            </a:r>
            <a:r>
              <a:rPr lang="en-US" sz="4000" b="1" u="sng" dirty="0">
                <a:solidFill>
                  <a:srgbClr val="FF0000"/>
                </a:solidFill>
              </a:rPr>
              <a:t>black key has 2 names: </a:t>
            </a:r>
            <a:r>
              <a:rPr lang="en-US" sz="4000" dirty="0"/>
              <a:t>the </a:t>
            </a:r>
            <a:r>
              <a:rPr lang="en-US" sz="4000" b="1" i="1" u="sng" dirty="0">
                <a:solidFill>
                  <a:srgbClr val="3366FF"/>
                </a:solidFill>
              </a:rPr>
              <a:t>left note sharp # </a:t>
            </a:r>
            <a:r>
              <a:rPr lang="en-US" sz="4000" dirty="0"/>
              <a:t>and </a:t>
            </a:r>
            <a:r>
              <a:rPr lang="en-US" sz="4000" b="1" i="1" u="sng" dirty="0">
                <a:solidFill>
                  <a:srgbClr val="3366FF"/>
                </a:solidFill>
              </a:rPr>
              <a:t>the right note flat</a:t>
            </a:r>
            <a:r>
              <a:rPr lang="en-US" sz="4000" dirty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70" y="3381504"/>
            <a:ext cx="10860259" cy="3059777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7835704" y="2658889"/>
            <a:ext cx="102694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33"/>
    </mc:Choice>
    <mc:Fallback xmlns="">
      <p:transition spd="slow" advTm="26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u="sng" dirty="0"/>
              <a:t>THE PIANO KEYBOARD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FINGERS ARE NUMBERED AS FOLLOWS: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4756" y="2504517"/>
            <a:ext cx="5489983" cy="449381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56692" y="378436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88476" y="2669513"/>
            <a:ext cx="389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66794" y="2636295"/>
            <a:ext cx="389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791301" y="3784362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1569" y="2440386"/>
            <a:ext cx="389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50241" y="2473033"/>
            <a:ext cx="389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71099" y="2636294"/>
            <a:ext cx="389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48089" y="2636294"/>
            <a:ext cx="389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13878" y="3199587"/>
            <a:ext cx="389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038729" y="3174638"/>
            <a:ext cx="389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5150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48"/>
    </mc:Choice>
    <mc:Fallback xmlns="">
      <p:transition spd="slow" advTm="16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u="sng" dirty="0"/>
              <a:t>RECORDER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66302"/>
            <a:ext cx="10515600" cy="4351338"/>
          </a:xfrm>
        </p:spPr>
        <p:txBody>
          <a:bodyPr>
            <a:normAutofit/>
          </a:bodyPr>
          <a:lstStyle/>
          <a:p>
            <a:r>
              <a:rPr lang="en-US" sz="4000" dirty="0"/>
              <a:t>LEFT HAND ON TOP, </a:t>
            </a:r>
          </a:p>
          <a:p>
            <a:r>
              <a:rPr lang="en-US" sz="4000" dirty="0"/>
              <a:t>RIGHT HAND BELOW.</a:t>
            </a:r>
          </a:p>
          <a:p>
            <a:r>
              <a:rPr lang="en-US" sz="4000" dirty="0"/>
              <a:t>COVER HOLES COMPLETELY, </a:t>
            </a:r>
          </a:p>
          <a:p>
            <a:r>
              <a:rPr lang="en-US" sz="4000" dirty="0"/>
              <a:t>DON’T OVERBLOW!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9772" y="240871"/>
            <a:ext cx="2695912" cy="650014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6991643" y="3981157"/>
            <a:ext cx="4853354" cy="140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41656" y="2844612"/>
            <a:ext cx="753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LEFT </a:t>
            </a:r>
          </a:p>
          <a:p>
            <a:r>
              <a:rPr lang="en-US" dirty="0"/>
              <a:t>HAND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91643" y="4680244"/>
            <a:ext cx="822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RIGHT </a:t>
            </a:r>
          </a:p>
          <a:p>
            <a:r>
              <a:rPr lang="en-US" dirty="0"/>
              <a:t>HAND</a:t>
            </a:r>
          </a:p>
        </p:txBody>
      </p:sp>
    </p:spTree>
    <p:extLst>
      <p:ext uri="{BB962C8B-B14F-4D97-AF65-F5344CB8AC3E}">
        <p14:creationId xmlns:p14="http://schemas.microsoft.com/office/powerpoint/2010/main" val="207370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10"/>
    </mc:Choice>
    <mc:Fallback xmlns="">
      <p:transition spd="slow" advTm="20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/>
              <a:t>HARMONY</a:t>
            </a:r>
            <a:endParaRPr lang="en-US" sz="6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2 OR MORE NOTES HEARD TOGETHER IN A PLEASING WAY.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9272" y="4483100"/>
            <a:ext cx="3848100" cy="21082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5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34"/>
    </mc:Choice>
    <mc:Fallback xmlns="">
      <p:transition spd="slow" advTm="28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/>
              <a:t>MUSIC BEE STUDY SHEET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000" dirty="0"/>
              <a:t>For a paper copy of this information, see the </a:t>
            </a:r>
            <a:r>
              <a:rPr lang="en-US" sz="4000" b="1" u="sng" dirty="0"/>
              <a:t>Music Bee Study Sheet </a:t>
            </a:r>
            <a:r>
              <a:rPr lang="en-US" sz="4000" dirty="0"/>
              <a:t>received in Music Class from Mrs. Greggs.</a:t>
            </a:r>
          </a:p>
          <a:p>
            <a:r>
              <a:rPr lang="en-US" sz="4000" dirty="0"/>
              <a:t>This presentation covers starred (</a:t>
            </a:r>
            <a:r>
              <a:rPr lang="en-US" sz="4000" dirty="0"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r>
              <a:rPr lang="en-US" sz="4000" dirty="0">
                <a:latin typeface="Calibri"/>
                <a:ea typeface="Zapf Dingbats"/>
                <a:cs typeface="Calibri"/>
                <a:sym typeface="Zapf Dingbats"/>
              </a:rPr>
              <a:t>)</a:t>
            </a:r>
            <a:r>
              <a:rPr lang="en-US" sz="4000" dirty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4000" dirty="0"/>
              <a:t>material on the study sheet.</a:t>
            </a:r>
          </a:p>
          <a:p>
            <a:r>
              <a:rPr lang="en-US" sz="4000" dirty="0"/>
              <a:t>You can watch this </a:t>
            </a:r>
            <a:r>
              <a:rPr lang="en-US" sz="4000" dirty="0" err="1"/>
              <a:t>powerpoint</a:t>
            </a:r>
            <a:r>
              <a:rPr lang="en-US" sz="4000" dirty="0"/>
              <a:t> on the internet  by visiting Mrs. Greggs website </a:t>
            </a:r>
            <a:r>
              <a:rPr lang="en-US" sz="4000" dirty="0">
                <a:hlinkClick r:id="rId4"/>
              </a:rPr>
              <a:t>www.musicmakerscamp.com</a:t>
            </a:r>
            <a:r>
              <a:rPr lang="en-US" sz="4000" dirty="0"/>
              <a:t> &amp; clicking on the PPE General Music Page. </a:t>
            </a:r>
            <a:r>
              <a:rPr lang="en-US" sz="4000"/>
              <a:t>Or, </a:t>
            </a:r>
            <a:r>
              <a:rPr lang="en-US" sz="4000" dirty="0"/>
              <a:t>make your own flashcards if you want to practice further.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2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49"/>
    </mc:Choice>
    <mc:Fallback xmlns="">
      <p:transition spd="slow" advTm="30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/>
              <a:t>BASS CLEF (LOW NOTES)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55" t="24653" r="11992" b="26000"/>
          <a:stretch/>
        </p:blipFill>
        <p:spPr>
          <a:xfrm>
            <a:off x="4321256" y="1980487"/>
            <a:ext cx="3207072" cy="3039620"/>
          </a:xfrm>
        </p:spPr>
      </p:pic>
      <p:sp>
        <p:nvSpPr>
          <p:cNvPr id="7" name="TextBox 6"/>
          <p:cNvSpPr txBox="1"/>
          <p:nvPr/>
        </p:nvSpPr>
        <p:spPr>
          <a:xfrm>
            <a:off x="4321256" y="5775159"/>
            <a:ext cx="3463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AKA “F CLEF”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2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0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1"/>
    </mc:Choice>
    <mc:Fallback xmlns="">
      <p:transition xmlns:p14="http://schemas.microsoft.com/office/powerpoint/2010/main" spd="slow" advTm="4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u="sng" dirty="0">
                <a:latin typeface="AileensFont"/>
                <a:cs typeface="AileensFont"/>
              </a:rPr>
              <a:t>GOT ALL THAT?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1500" dirty="0">
                <a:latin typeface="AileensFont"/>
                <a:cs typeface="AileensFont"/>
              </a:rPr>
              <a:t>LET’S TRY IT AGAIN! 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57705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5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1"/>
    </mc:Choice>
    <mc:Fallback xmlns="">
      <p:transition xmlns:p14="http://schemas.microsoft.com/office/powerpoint/2010/main" spd="slow" advTm="5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204" y="274638"/>
            <a:ext cx="8840397" cy="1143000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/>
              <a:t>GRAND STAFF (FOR PIANO)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-8744" t="4147" r="-1" b="9815"/>
          <a:stretch/>
        </p:blipFill>
        <p:spPr>
          <a:xfrm>
            <a:off x="2374328" y="1572405"/>
            <a:ext cx="6558619" cy="4850069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2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1"/>
    </mc:Choice>
    <mc:Fallback xmlns="">
      <p:transition xmlns:p14="http://schemas.microsoft.com/office/powerpoint/2010/main" spd="slow" advTm="8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b="1" u="sng" dirty="0"/>
              <a:t>PITCH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THE </a:t>
            </a:r>
            <a:r>
              <a:rPr lang="en-US" sz="5400" b="1" dirty="0"/>
              <a:t>HIGHNESS</a:t>
            </a:r>
            <a:r>
              <a:rPr lang="en-US" sz="5400" dirty="0"/>
              <a:t> OR </a:t>
            </a:r>
            <a:r>
              <a:rPr lang="en-US" sz="5400" b="1" dirty="0"/>
              <a:t>LOWNESS</a:t>
            </a:r>
            <a:r>
              <a:rPr lang="en-US" sz="5400" dirty="0"/>
              <a:t> OF A </a:t>
            </a:r>
            <a:r>
              <a:rPr lang="en-US" sz="5400" b="1" dirty="0"/>
              <a:t>MU</a:t>
            </a:r>
            <a:r>
              <a:rPr lang="en-US" sz="5400" dirty="0"/>
              <a:t>SICAL </a:t>
            </a:r>
            <a:r>
              <a:rPr lang="en-US" sz="5400" b="1" dirty="0"/>
              <a:t>SOUND</a:t>
            </a:r>
            <a:r>
              <a:rPr lang="en-US" sz="5400" dirty="0"/>
              <a:t> IS THE </a:t>
            </a:r>
            <a:r>
              <a:rPr lang="en-US" sz="5400" b="1" u="sng" dirty="0"/>
              <a:t>PITCH</a:t>
            </a:r>
            <a:r>
              <a:rPr lang="en-US" sz="5400" dirty="0"/>
              <a:t>! </a:t>
            </a:r>
          </a:p>
          <a:p>
            <a:endParaRPr lang="en-US" sz="5400" dirty="0"/>
          </a:p>
          <a:p>
            <a:r>
              <a:rPr lang="en-US" sz="5400" dirty="0"/>
              <a:t>PITCH IS DIFFERENT FROM </a:t>
            </a:r>
            <a:r>
              <a:rPr lang="en-US" sz="5400" b="1" u="sng" dirty="0"/>
              <a:t>VOLUME</a:t>
            </a:r>
            <a:r>
              <a:rPr lang="en-US" sz="5400" dirty="0"/>
              <a:t> (HOW LOUD/SOFT A SOUND IS.)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02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0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92"/>
    </mc:Choice>
    <mc:Fallback xmlns="">
      <p:transition xmlns:p14="http://schemas.microsoft.com/office/powerpoint/2010/main" spd="slow" advTm="21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588" y="274638"/>
            <a:ext cx="10761784" cy="1524430"/>
          </a:xfrm>
        </p:spPr>
        <p:txBody>
          <a:bodyPr>
            <a:noAutofit/>
          </a:bodyPr>
          <a:lstStyle/>
          <a:p>
            <a:pPr algn="ctr"/>
            <a:r>
              <a:rPr lang="en-US" sz="6000" b="1" u="sng" dirty="0"/>
              <a:t>PITCH IS SHOWN ON THE STAFF.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061" y="1995605"/>
            <a:ext cx="10522633" cy="4180112"/>
          </a:xfrm>
        </p:spPr>
        <p:txBody>
          <a:bodyPr>
            <a:normAutofit/>
          </a:bodyPr>
          <a:lstStyle/>
          <a:p>
            <a:r>
              <a:rPr lang="en-US" sz="4800" dirty="0"/>
              <a:t>THE </a:t>
            </a:r>
            <a:r>
              <a:rPr lang="en-US" sz="4800" b="1" u="sng" dirty="0"/>
              <a:t>STAFF</a:t>
            </a:r>
            <a:r>
              <a:rPr lang="en-US" sz="4800" dirty="0"/>
              <a:t> IS A </a:t>
            </a:r>
            <a:r>
              <a:rPr lang="en-US" sz="4800" b="1" u="sng" dirty="0"/>
              <a:t>GRAPH</a:t>
            </a:r>
            <a:r>
              <a:rPr lang="en-US" sz="4800" dirty="0"/>
              <a:t> OF </a:t>
            </a:r>
            <a:r>
              <a:rPr lang="en-US" sz="4800" b="1" u="sng" dirty="0"/>
              <a:t>HOW HIGH/LOW NOTES ARE</a:t>
            </a:r>
            <a:r>
              <a:rPr lang="en-US" sz="4800" dirty="0"/>
              <a:t>, AND </a:t>
            </a:r>
            <a:r>
              <a:rPr lang="en-US" sz="4800" b="1" u="sng" dirty="0"/>
              <a:t>HOW LONG THEY LAST</a:t>
            </a:r>
            <a:r>
              <a:rPr lang="en-US" sz="4800" dirty="0"/>
              <a:t>. 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4"/>
          <a:srcRect l="28062" r="28062"/>
          <a:stretch>
            <a:fillRect/>
          </a:stretch>
        </p:blipFill>
        <p:spPr>
          <a:xfrm>
            <a:off x="1981200" y="4463069"/>
            <a:ext cx="8229600" cy="1812486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2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5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0"/>
    </mc:Choice>
    <mc:Fallback xmlns="">
      <p:transition xmlns:p14="http://schemas.microsoft.com/office/powerpoint/2010/main" spd="slow" advTm="9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/>
              <a:t>TREBLE STAFF LINES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355" r="10224"/>
          <a:stretch/>
        </p:blipFill>
        <p:spPr>
          <a:xfrm>
            <a:off x="1648546" y="2099095"/>
            <a:ext cx="8940254" cy="4525963"/>
          </a:xfrm>
        </p:spPr>
      </p:pic>
      <p:sp>
        <p:nvSpPr>
          <p:cNvPr id="3" name="TextBox 2"/>
          <p:cNvSpPr txBox="1"/>
          <p:nvPr/>
        </p:nvSpPr>
        <p:spPr>
          <a:xfrm>
            <a:off x="3055392" y="5490136"/>
            <a:ext cx="7461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solidFill>
                  <a:srgbClr val="0000FF"/>
                </a:solidFill>
              </a:rPr>
              <a:t> “E</a:t>
            </a:r>
            <a:r>
              <a:rPr lang="en-US" sz="3600" dirty="0">
                <a:solidFill>
                  <a:srgbClr val="0000FF"/>
                </a:solidFill>
              </a:rPr>
              <a:t>VERY   </a:t>
            </a:r>
            <a:r>
              <a:rPr lang="en-US" sz="3600" u="sng" dirty="0">
                <a:solidFill>
                  <a:srgbClr val="0000FF"/>
                </a:solidFill>
              </a:rPr>
              <a:t>G</a:t>
            </a:r>
            <a:r>
              <a:rPr lang="en-US" sz="3600" dirty="0">
                <a:solidFill>
                  <a:srgbClr val="0000FF"/>
                </a:solidFill>
              </a:rPr>
              <a:t>OOD   </a:t>
            </a:r>
            <a:r>
              <a:rPr lang="en-US" sz="3600" u="sng" dirty="0">
                <a:solidFill>
                  <a:srgbClr val="0000FF"/>
                </a:solidFill>
              </a:rPr>
              <a:t>B</a:t>
            </a:r>
            <a:r>
              <a:rPr lang="en-US" sz="3600" dirty="0">
                <a:solidFill>
                  <a:srgbClr val="0000FF"/>
                </a:solidFill>
              </a:rPr>
              <a:t>OY     </a:t>
            </a:r>
            <a:r>
              <a:rPr lang="en-US" sz="3600" u="sng" dirty="0">
                <a:solidFill>
                  <a:srgbClr val="0000FF"/>
                </a:solidFill>
              </a:rPr>
              <a:t>D</a:t>
            </a:r>
            <a:r>
              <a:rPr lang="en-US" sz="3600" dirty="0">
                <a:solidFill>
                  <a:srgbClr val="0000FF"/>
                </a:solidFill>
              </a:rPr>
              <a:t>OES     </a:t>
            </a:r>
            <a:r>
              <a:rPr lang="en-US" sz="3600" u="sng" dirty="0">
                <a:solidFill>
                  <a:srgbClr val="0000FF"/>
                </a:solidFill>
              </a:rPr>
              <a:t>F</a:t>
            </a:r>
            <a:r>
              <a:rPr lang="en-US" sz="3600" dirty="0">
                <a:solidFill>
                  <a:srgbClr val="0000FF"/>
                </a:solidFill>
              </a:rPr>
              <a:t>INE-” </a:t>
            </a:r>
          </a:p>
          <a:p>
            <a:r>
              <a:rPr lang="en-US" sz="3600" dirty="0">
                <a:solidFill>
                  <a:srgbClr val="0000FF"/>
                </a:solidFill>
              </a:rPr>
              <a:t>RHYMES WITH LINE! 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7400" y="3651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54"/>
    </mc:Choice>
    <mc:Fallback xmlns="">
      <p:transition xmlns:p14="http://schemas.microsoft.com/office/powerpoint/2010/main" spd="slow" advTm="24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/>
              <a:t>TREBLE STAFF SPACES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525" r="12702"/>
          <a:stretch/>
        </p:blipFill>
        <p:spPr>
          <a:xfrm>
            <a:off x="1720561" y="1600201"/>
            <a:ext cx="8769775" cy="4525963"/>
          </a:xfrm>
        </p:spPr>
      </p:pic>
      <p:sp>
        <p:nvSpPr>
          <p:cNvPr id="5" name="TextBox 4"/>
          <p:cNvSpPr txBox="1"/>
          <p:nvPr/>
        </p:nvSpPr>
        <p:spPr>
          <a:xfrm>
            <a:off x="4605461" y="5490136"/>
            <a:ext cx="5911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solidFill>
                  <a:srgbClr val="0000FF"/>
                </a:solidFill>
              </a:rPr>
              <a:t> “F-             A-            C-          E- “FACE” </a:t>
            </a:r>
            <a:r>
              <a:rPr lang="en-US" sz="3600" dirty="0">
                <a:solidFill>
                  <a:srgbClr val="0000FF"/>
                </a:solidFill>
              </a:rPr>
              <a:t>RHYMES WITH SPACE! 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1434" y="57197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8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4"/>
    </mc:Choice>
    <mc:Fallback xmlns="">
      <p:transition xmlns:p14="http://schemas.microsoft.com/office/powerpoint/2010/main" spd="slow" advTm="10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639</Words>
  <Application>Microsoft Office PowerPoint</Application>
  <PresentationFormat>Widescreen</PresentationFormat>
  <Paragraphs>102</Paragraphs>
  <Slides>40</Slides>
  <Notes>0</Notes>
  <HiddenSlides>0</HiddenSlides>
  <MMClips>40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AileensFont</vt:lpstr>
      <vt:lpstr>Arial</vt:lpstr>
      <vt:lpstr>Calibri</vt:lpstr>
      <vt:lpstr>Calibri Light</vt:lpstr>
      <vt:lpstr>Wingdings</vt:lpstr>
      <vt:lpstr>Zapf Dingbats</vt:lpstr>
      <vt:lpstr>Office Theme</vt:lpstr>
      <vt:lpstr>MUSIC THEORY – LEVEL 3-4: Part 2</vt:lpstr>
      <vt:lpstr>STAFF</vt:lpstr>
      <vt:lpstr>TREBLE CLEF (HIGH NOTES)</vt:lpstr>
      <vt:lpstr>BASS CLEF (LOW NOTES)</vt:lpstr>
      <vt:lpstr>GRAND STAFF (FOR PIANO)</vt:lpstr>
      <vt:lpstr>PITCH</vt:lpstr>
      <vt:lpstr>PITCH IS SHOWN ON THE STAFF.</vt:lpstr>
      <vt:lpstr>TREBLE STAFF LINES</vt:lpstr>
      <vt:lpstr>TREBLE STAFF SPACES</vt:lpstr>
      <vt:lpstr>TREBLE STAFF COMBINED LETTER NAMES</vt:lpstr>
      <vt:lpstr>TREBLE STAFF COMBINED LETTER NAMES</vt:lpstr>
      <vt:lpstr>MELODY</vt:lpstr>
      <vt:lpstr>BREATH MARK</vt:lpstr>
      <vt:lpstr>PHRASE- A MUSICAL THOUGHT</vt:lpstr>
      <vt:lpstr>PHRASE MARK</vt:lpstr>
      <vt:lpstr>SOLFEGE &amp; HAND SIGNS</vt:lpstr>
      <vt:lpstr>WHY SOLFEGE?</vt:lpstr>
      <vt:lpstr>VOCAL REGISTERS</vt:lpstr>
      <vt:lpstr>RANGE</vt:lpstr>
      <vt:lpstr>SOPRANO</vt:lpstr>
      <vt:lpstr>ALTO</vt:lpstr>
      <vt:lpstr>TENOR</vt:lpstr>
      <vt:lpstr>BARITONE</vt:lpstr>
      <vt:lpstr>BASS</vt:lpstr>
      <vt:lpstr>NATURAL</vt:lpstr>
      <vt:lpstr>FLAT</vt:lpstr>
      <vt:lpstr>SHARP</vt:lpstr>
      <vt:lpstr>DOUBLE FLAT</vt:lpstr>
      <vt:lpstr>DOUBLE SHARP</vt:lpstr>
      <vt:lpstr>KEYBOARD BASICS</vt:lpstr>
      <vt:lpstr>KEYBOARD BASICS</vt:lpstr>
      <vt:lpstr>THE PIANO KEYBOARD</vt:lpstr>
      <vt:lpstr>THE PIANO KEYBOARD</vt:lpstr>
      <vt:lpstr>THE PIANO KEYBOARD</vt:lpstr>
      <vt:lpstr>THE PIANO KEYBOARD</vt:lpstr>
      <vt:lpstr>THE PIANO KEYBOARD</vt:lpstr>
      <vt:lpstr>RECORDER BASICS</vt:lpstr>
      <vt:lpstr>HARMONY</vt:lpstr>
      <vt:lpstr>MUSIC BEE STUDY SHEET</vt:lpstr>
      <vt:lpstr>GOT ALL THAT?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 THEORY – LEVEL 3-4</dc:title>
  <dc:creator>NICOLE GREGGS</dc:creator>
  <cp:lastModifiedBy>NICOLE GREGGS</cp:lastModifiedBy>
  <cp:revision>33</cp:revision>
  <dcterms:created xsi:type="dcterms:W3CDTF">2016-04-11T19:40:37Z</dcterms:created>
  <dcterms:modified xsi:type="dcterms:W3CDTF">2016-04-12T03:58:33Z</dcterms:modified>
</cp:coreProperties>
</file>